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64" r:id="rId4"/>
    <p:sldId id="267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76" r:id="rId19"/>
    <p:sldId id="280" r:id="rId20"/>
    <p:sldId id="28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ble, Kathy" initials="NK" lastIdx="8" clrIdx="0">
    <p:extLst>
      <p:ext uri="{19B8F6BF-5375-455C-9EA6-DF929625EA0E}">
        <p15:presenceInfo xmlns:p15="http://schemas.microsoft.com/office/powerpoint/2012/main" userId="S-1-5-21-667892645-831201156-2025350087-18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661"/>
  </p:normalViewPr>
  <p:slideViewPr>
    <p:cSldViewPr>
      <p:cViewPr varScale="1">
        <p:scale>
          <a:sx n="138" d="100"/>
          <a:sy n="138" d="100"/>
        </p:scale>
        <p:origin x="126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D1B77-F349-43A1-A651-E7F339FA2600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FFA1B-2A21-4F78-A96E-ABE0AFD78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FFA1B-2A21-4F78-A96E-ABE0AFD78C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8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1288" y="64008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900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876800"/>
            <a:ext cx="37147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Tahoma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01146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9656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3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3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23577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28824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466844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752600"/>
            <a:ext cx="3773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87693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4292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21646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6414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165031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23728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1288" y="64008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9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6977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50800">
            <a:solidFill>
              <a:srgbClr val="E62A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70538"/>
            <a:ext cx="2590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2MLEFn3b8M" TargetMode="External"/><Relationship Id="rId5" Type="http://schemas.openxmlformats.org/officeDocument/2006/relationships/hyperlink" Target="https://www.youtube.com/watch?v=U2MLEFn3b8M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sc.umc.org/-/media/umc-media/2020/01/09/19/07/General-Conference-UMC-Plans-Chart-V6" TargetMode="External"/><Relationship Id="rId2" Type="http://schemas.openxmlformats.org/officeDocument/2006/relationships/hyperlink" Target="https://www.resourceumc.org/en/churchwide/general-conference-20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ourceumc.org/en/content/what-is-the-general-conference" TargetMode="External"/><Relationship Id="rId4" Type="http://schemas.openxmlformats.org/officeDocument/2006/relationships/hyperlink" Target="https://cdnsc.umc.org/-/media/umc-media/2020/01/30/20/57/GC_ConferenceGuide19_digital.ash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533400"/>
          </a:xfrm>
        </p:spPr>
        <p:txBody>
          <a:bodyPr/>
          <a:lstStyle/>
          <a:p>
            <a:r>
              <a:rPr lang="en-US" dirty="0" smtClean="0"/>
              <a:t>Minneapolis, Minnesota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Conference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15482"/>
            <a:ext cx="3505200" cy="224391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track legislation?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General Conference website</a:t>
            </a:r>
            <a:r>
              <a:rPr lang="en-US" sz="2400" dirty="0" smtClean="0">
                <a:solidFill>
                  <a:schemeClr val="accent4"/>
                </a:solidFill>
              </a:rPr>
              <a:t>, GC2020.umc.org, </a:t>
            </a:r>
            <a:r>
              <a:rPr lang="en-US" sz="2400" dirty="0" smtClean="0"/>
              <a:t>will have a link where you can track the progress of specific petitions during General Conference</a:t>
            </a:r>
          </a:p>
          <a:p>
            <a:r>
              <a:rPr lang="en-US" sz="2400" dirty="0" smtClean="0"/>
              <a:t>Petitions can be searched based on their number, keywords in the legislation, the name of the person/organization who submitted them or the legislative committees they were assigned to</a:t>
            </a:r>
          </a:p>
          <a:p>
            <a:r>
              <a:rPr lang="en-US" sz="2400" dirty="0" smtClean="0"/>
              <a:t>Petitions are also printed in the Advanced Edition of the Daily Christian Advocate </a:t>
            </a:r>
            <a:r>
              <a:rPr lang="en-US" sz="2400" dirty="0"/>
              <a:t>available </a:t>
            </a:r>
            <a:r>
              <a:rPr lang="en-US" sz="2400" dirty="0" smtClean="0"/>
              <a:t>on the General Conference website</a:t>
            </a:r>
          </a:p>
        </p:txBody>
      </p:sp>
    </p:spTree>
    <p:extLst>
      <p:ext uri="{BB962C8B-B14F-4D97-AF65-F5344CB8AC3E}">
        <p14:creationId xmlns:p14="http://schemas.microsoft.com/office/powerpoint/2010/main" val="3684007737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legislation coming before General Conference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799"/>
          </a:xfrm>
        </p:spPr>
        <p:txBody>
          <a:bodyPr/>
          <a:lstStyle/>
          <a:p>
            <a:r>
              <a:rPr lang="en-US" sz="2400" dirty="0" smtClean="0"/>
              <a:t>Proposals for reorganization of The UMC</a:t>
            </a:r>
          </a:p>
          <a:p>
            <a:r>
              <a:rPr lang="en-US" sz="2400" dirty="0" smtClean="0"/>
              <a:t>Proposal for a new U.S. Regional Conference</a:t>
            </a:r>
          </a:p>
          <a:p>
            <a:r>
              <a:rPr lang="en-US" sz="2400" dirty="0" smtClean="0"/>
              <a:t>Proposal to create a new central conference in Africa and increase the number of African bishops from 13 to 18</a:t>
            </a:r>
          </a:p>
          <a:p>
            <a:r>
              <a:rPr lang="en-US" sz="2400" dirty="0" smtClean="0"/>
              <a:t>Proposed revisions of the Social Principles by Church and Society to better reflect the public and global witness of the denomination</a:t>
            </a:r>
          </a:p>
          <a:p>
            <a:r>
              <a:rPr lang="en-US" sz="2400" dirty="0"/>
              <a:t>Proposed church budget of $493.8 million from GCFA with cuts ranging from 15.5% to 35% among general agencies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5946627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legislation coming before General Conference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Council of Bishops has called for full communion with The Episcopal Church. The Council also proposes changes </a:t>
            </a:r>
            <a:r>
              <a:rPr lang="en-US" sz="2400" dirty="0" smtClean="0">
                <a:solidFill>
                  <a:schemeClr val="accent4"/>
                </a:solidFill>
              </a:rPr>
              <a:t>to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the full communion process.</a:t>
            </a:r>
          </a:p>
          <a:p>
            <a:r>
              <a:rPr lang="en-US" sz="2400" dirty="0" smtClean="0"/>
              <a:t>The General Commission on the Status and Role of Women calls for an “Apology from the General Conference to Victims/Survivors of Sexual Misconduct with The United Methodist Church” and an update to existing resolution on “Sexual Misconduct Within Ministerial Relationships.”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48232237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Legislation: Treatment of Girls and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r>
              <a:rPr lang="en-US" sz="2200" dirty="0" smtClean="0"/>
              <a:t>The General Commission on the Status and Role of Women proposes adding </a:t>
            </a:r>
            <a:r>
              <a:rPr lang="en-US" sz="2200" dirty="0"/>
              <a:t>“gender” to the list of </a:t>
            </a:r>
            <a:r>
              <a:rPr lang="en-US" sz="2200" dirty="0" smtClean="0">
                <a:solidFill>
                  <a:schemeClr val="accent4"/>
                </a:solidFill>
              </a:rPr>
              <a:t>traits for which people </a:t>
            </a:r>
            <a:r>
              <a:rPr lang="en-US" sz="2200" dirty="0" smtClean="0"/>
              <a:t>cannot </a:t>
            </a:r>
            <a:r>
              <a:rPr lang="en-US" sz="2200" dirty="0"/>
              <a:t>be </a:t>
            </a:r>
            <a:r>
              <a:rPr lang="en-US" sz="2200" dirty="0" smtClean="0"/>
              <a:t>barred from membership within The UMC.</a:t>
            </a:r>
            <a:endParaRPr lang="en-US" sz="2200" dirty="0"/>
          </a:p>
          <a:p>
            <a:r>
              <a:rPr lang="en-US" sz="2200" dirty="0" smtClean="0"/>
              <a:t>United Methodist Men proposes updating </a:t>
            </a:r>
            <a:r>
              <a:rPr lang="en-US" sz="2200" dirty="0" smtClean="0">
                <a:solidFill>
                  <a:schemeClr val="accent4"/>
                </a:solidFill>
              </a:rPr>
              <a:t>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resolution supporting </a:t>
            </a:r>
            <a:r>
              <a:rPr lang="en-US" sz="2200" dirty="0"/>
              <a:t>clergywomen </a:t>
            </a:r>
            <a:r>
              <a:rPr lang="en-US" sz="2200" dirty="0" smtClean="0"/>
              <a:t>urging </a:t>
            </a:r>
            <a:r>
              <a:rPr lang="en-US" sz="2200" dirty="0"/>
              <a:t>UMM organizations to welcome </a:t>
            </a:r>
            <a:r>
              <a:rPr lang="en-US" sz="2200" dirty="0" smtClean="0"/>
              <a:t>women to </a:t>
            </a:r>
            <a:r>
              <a:rPr lang="en-US" sz="2200" dirty="0"/>
              <a:t>the pulpit and participate in studies and activities of local </a:t>
            </a:r>
            <a:r>
              <a:rPr lang="en-US" sz="2200" dirty="0" smtClean="0"/>
              <a:t>UM Men organizations.</a:t>
            </a:r>
            <a:endParaRPr lang="en-US" sz="2200" dirty="0"/>
          </a:p>
          <a:p>
            <a:r>
              <a:rPr lang="en-US" sz="2200" dirty="0"/>
              <a:t>“The Girl Child” legislation from </a:t>
            </a:r>
            <a:r>
              <a:rPr lang="en-US" sz="2200" dirty="0" smtClean="0"/>
              <a:t>United Methodist Women (UMW) calls </a:t>
            </a:r>
            <a:r>
              <a:rPr lang="en-US" sz="2200" dirty="0"/>
              <a:t>the church to engage in advocacy to rectify conditions that limit girls from reaching their fullest </a:t>
            </a:r>
            <a:r>
              <a:rPr lang="en-US" sz="2200" dirty="0" smtClean="0"/>
              <a:t>potential.</a:t>
            </a:r>
            <a:endParaRPr lang="en-US" sz="2200" dirty="0"/>
          </a:p>
          <a:p>
            <a:r>
              <a:rPr lang="en-US" sz="2200" dirty="0" smtClean="0"/>
              <a:t>UMW supports legislation calling on </a:t>
            </a:r>
            <a:r>
              <a:rPr lang="en-US" sz="2200" dirty="0"/>
              <a:t>the church to work for women’s global </a:t>
            </a:r>
            <a:r>
              <a:rPr lang="en-US" sz="2200" dirty="0" smtClean="0"/>
              <a:t>equality.</a:t>
            </a:r>
            <a:endParaRPr lang="en-US" sz="22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84810899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Reorganization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New Denominations (Indianapolis Plan)</a:t>
            </a:r>
          </a:p>
          <a:p>
            <a:r>
              <a:rPr lang="en-US" sz="2400" dirty="0" smtClean="0"/>
              <a:t>New Expressions Worldwide (N.E.W.)</a:t>
            </a:r>
          </a:p>
          <a:p>
            <a:r>
              <a:rPr lang="en-US" sz="2400" dirty="0" smtClean="0"/>
              <a:t>Next Generation UMC (</a:t>
            </a:r>
            <a:r>
              <a:rPr lang="en-US" sz="2400" dirty="0" err="1" smtClean="0"/>
              <a:t>UMCNext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Protocol of Reconciliation and Grace Through Separation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7034497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Indianapolis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525963"/>
          </a:xfrm>
        </p:spPr>
        <p:txBody>
          <a:bodyPr/>
          <a:lstStyle/>
          <a:p>
            <a:r>
              <a:rPr lang="en-US" sz="1800" dirty="0" smtClean="0"/>
              <a:t>Proposes the establishment of 2-3 new denominations (1 traditionalist and 1 or more centrist/progressive)</a:t>
            </a:r>
          </a:p>
          <a:p>
            <a:r>
              <a:rPr lang="en-US" sz="1800" dirty="0" smtClean="0"/>
              <a:t> The UMC would continue as the centrist denomination</a:t>
            </a:r>
          </a:p>
          <a:p>
            <a:r>
              <a:rPr lang="en-US" sz="1800" dirty="0" smtClean="0"/>
              <a:t>Annual and central conferences vote to join any new denomination by a simple majority. Central conferences may also vote to become autonomous</a:t>
            </a:r>
          </a:p>
          <a:p>
            <a:r>
              <a:rPr lang="en-US" sz="1800" dirty="0" smtClean="0"/>
              <a:t>Local churches may choose to </a:t>
            </a:r>
            <a:r>
              <a:rPr lang="en-US" sz="1800" strike="sngStrike" dirty="0" smtClean="0"/>
              <a:t>be a</a:t>
            </a:r>
            <a:r>
              <a:rPr lang="en-US" sz="1800" dirty="0" smtClean="0"/>
              <a:t> join a different denomination from their annual conference by a simple majority vote and retain their property, assets and liabilities</a:t>
            </a:r>
          </a:p>
          <a:p>
            <a:r>
              <a:rPr lang="en-US" sz="1800" dirty="0" smtClean="0"/>
              <a:t>Other potential denominations may be formed by 50+ local churches or an annual conference</a:t>
            </a:r>
          </a:p>
          <a:p>
            <a:r>
              <a:rPr lang="en-US" sz="1800" dirty="0" smtClean="0"/>
              <a:t>Sets interim suspension of complaints and disciplinary actions related to LGBTQ bans within centrist-affiliated conferences</a:t>
            </a:r>
          </a:p>
          <a:p>
            <a:r>
              <a:rPr lang="en-US" sz="1800" dirty="0" smtClean="0"/>
              <a:t>Mandatory retirement of U.S. bishops waived until 2022. New elections of bishops postponed until 2021 or 2022</a:t>
            </a:r>
          </a:p>
          <a:p>
            <a:r>
              <a:rPr lang="en-US" sz="1800" dirty="0" smtClean="0"/>
              <a:t>Continuity of pensions through each new denomination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30283909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Expressions Worldwide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1800" dirty="0" smtClean="0"/>
              <a:t>Proposes dissolving The United Methodist Church to form 4 new denominations: traditionalist, centrist, progressive and liberationist</a:t>
            </a:r>
          </a:p>
          <a:p>
            <a:r>
              <a:rPr lang="en-US" sz="1800" dirty="0" smtClean="0"/>
              <a:t>Plan of separation would be developed by a transitional council, nominated and elected by General Conference 2020</a:t>
            </a:r>
          </a:p>
          <a:p>
            <a:r>
              <a:rPr lang="en-US" sz="1800" dirty="0"/>
              <a:t>Immediate moratorium on all charges, complaints and trials related to LGBTQ prohibitions </a:t>
            </a:r>
            <a:r>
              <a:rPr lang="en-US" sz="1800" dirty="0" smtClean="0"/>
              <a:t>until after separation</a:t>
            </a:r>
          </a:p>
          <a:p>
            <a:r>
              <a:rPr lang="en-US" sz="1800" dirty="0" smtClean="0"/>
              <a:t>Annual conferences, bishops, central conferences and clergy would choose to join one of the new denominations</a:t>
            </a:r>
          </a:p>
          <a:p>
            <a:r>
              <a:rPr lang="en-US" sz="1800" dirty="0" smtClean="0"/>
              <a:t>General agencies would become independent 501(c)3 organizations</a:t>
            </a:r>
          </a:p>
          <a:p>
            <a:r>
              <a:rPr lang="en-US" sz="1800" dirty="0" smtClean="0"/>
              <a:t>Local churches wishing to join a different denomination from their annual conference could do so with a 2/3 vote and keep all property, assets and liabilities</a:t>
            </a:r>
          </a:p>
          <a:p>
            <a:r>
              <a:rPr lang="en-US" sz="1800" dirty="0" smtClean="0"/>
              <a:t>Each new denomination would set its own policies, structures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60098210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UMC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1800" dirty="0" smtClean="0"/>
              <a:t>The United Methodist Church would remain, but with the current prohibitions against LGBTQ ordination and marriage removed</a:t>
            </a:r>
          </a:p>
          <a:p>
            <a:r>
              <a:rPr lang="en-US" sz="1800" dirty="0" smtClean="0"/>
              <a:t>A moratorium on new and pending complaints and trials related to LGBTQ prohibitions would take effect in 2020</a:t>
            </a:r>
          </a:p>
          <a:p>
            <a:r>
              <a:rPr lang="en-US" sz="1800" dirty="0" smtClean="0"/>
              <a:t>Local churches could vote by a 2/3 majority to leave the denomination and form new affiliations while retaining their property, assets and liabilities</a:t>
            </a:r>
          </a:p>
          <a:p>
            <a:r>
              <a:rPr lang="en-US" sz="1800" dirty="0" smtClean="0"/>
              <a:t>A special commission would be established to propose a new constitution and government structures to be voted on at another special called General Conference</a:t>
            </a:r>
          </a:p>
          <a:p>
            <a:r>
              <a:rPr lang="en-US" sz="1800" dirty="0" smtClean="0"/>
              <a:t>Calls for the creation of a U.S. regional conference and U.S. Regional Committee of the General Conference (</a:t>
            </a:r>
            <a:r>
              <a:rPr lang="en-US" sz="1800" i="1" dirty="0" smtClean="0"/>
              <a:t>consistent with the proposed U.S. Regional Conference plan coming from the Connectional Table</a:t>
            </a:r>
            <a:r>
              <a:rPr lang="en-US" sz="1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96471936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1600" dirty="0" smtClean="0"/>
              <a:t>Proposes the development of a new traditionalist denomination</a:t>
            </a:r>
          </a:p>
          <a:p>
            <a:r>
              <a:rPr lang="en-US" sz="1600" dirty="0" smtClean="0"/>
              <a:t>The United Methodist Church would continue to exist</a:t>
            </a:r>
          </a:p>
          <a:p>
            <a:r>
              <a:rPr lang="en-US" sz="1600" dirty="0" smtClean="0"/>
              <a:t>Churches could vote to join new denomination by either a simple or 2/3 majority. </a:t>
            </a:r>
          </a:p>
          <a:p>
            <a:r>
              <a:rPr lang="en-US" sz="1600" dirty="0" smtClean="0"/>
              <a:t>Churches leaving The UMC would retain all property, assets and liabilities.</a:t>
            </a:r>
          </a:p>
          <a:p>
            <a:r>
              <a:rPr lang="en-US" sz="1600" dirty="0" smtClean="0"/>
              <a:t>Annual conference could vote by a 57% majority to join new denomination</a:t>
            </a:r>
          </a:p>
          <a:p>
            <a:r>
              <a:rPr lang="en-US" sz="1600" dirty="0" smtClean="0"/>
              <a:t>Central conferences could vote by 2/3 majority to join new denomination</a:t>
            </a:r>
          </a:p>
          <a:p>
            <a:r>
              <a:rPr lang="en-US" sz="1600" dirty="0" smtClean="0"/>
              <a:t>Churches and conferences that do not take vote would remain in The UMC</a:t>
            </a:r>
          </a:p>
          <a:p>
            <a:r>
              <a:rPr lang="en-US" sz="1600" dirty="0" smtClean="0"/>
              <a:t>Requests holding in abeyance all </a:t>
            </a:r>
            <a:r>
              <a:rPr lang="en-US" sz="1600" dirty="0"/>
              <a:t>administrative and judicial processes related to LGBTQ prohibitions </a:t>
            </a:r>
            <a:r>
              <a:rPr lang="en-US" sz="1600" dirty="0" smtClean="0"/>
              <a:t>along with pending church closures</a:t>
            </a:r>
          </a:p>
          <a:p>
            <a:r>
              <a:rPr lang="en-US" sz="1600" dirty="0" smtClean="0"/>
              <a:t>The new traditionalist denomination would receive $25 million over 4 years</a:t>
            </a:r>
          </a:p>
          <a:p>
            <a:r>
              <a:rPr lang="en-US" sz="1600" dirty="0" smtClean="0"/>
              <a:t>An additional $2 million would be escrowed for possible future new denominations</a:t>
            </a:r>
          </a:p>
          <a:p>
            <a:r>
              <a:rPr lang="en-US" sz="1600" dirty="0" smtClean="0"/>
              <a:t>$39 million would allocated over 8 years to support ethnic ministries and Africa University</a:t>
            </a:r>
          </a:p>
          <a:p>
            <a:r>
              <a:rPr lang="en-US" sz="1600" dirty="0" smtClean="0"/>
              <a:t>Pension plans for all clergy and lay employees remain in place</a:t>
            </a:r>
          </a:p>
        </p:txBody>
      </p:sp>
    </p:spTree>
    <p:extLst>
      <p:ext uri="{BB962C8B-B14F-4D97-AF65-F5344CB8AC3E}">
        <p14:creationId xmlns:p14="http://schemas.microsoft.com/office/powerpoint/2010/main" val="266792819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Regional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000" dirty="0" smtClean="0"/>
              <a:t>The Connectional Table has proposed the creation of a new U.S. regional conference</a:t>
            </a:r>
          </a:p>
          <a:p>
            <a:r>
              <a:rPr lang="en-US" sz="2000" dirty="0" smtClean="0"/>
              <a:t>U.S. Regional Conference would compromise the five U.S. jurisdictional conferences, which would retain the same powers and geographic boundaries within the new regional conference</a:t>
            </a:r>
          </a:p>
          <a:p>
            <a:r>
              <a:rPr lang="en-US" sz="2000" dirty="0" smtClean="0"/>
              <a:t>Stage 1: Creates an interim U.S. regional committee of the General Conference to handle U.S. matters</a:t>
            </a:r>
          </a:p>
          <a:p>
            <a:r>
              <a:rPr lang="en-US" sz="2000" dirty="0" smtClean="0"/>
              <a:t>Stage 2: The U.S. regional committee would present plan for U.S. regional conference at General Conference 2024 for approval</a:t>
            </a:r>
          </a:p>
          <a:p>
            <a:r>
              <a:rPr lang="en-US" sz="2000" dirty="0" smtClean="0"/>
              <a:t>The U.S. Regional Conference would hold its first meeting in 2024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46692074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General Conference?</a:t>
            </a:r>
            <a:endParaRPr lang="en-US" dirty="0"/>
          </a:p>
        </p:txBody>
      </p:sp>
      <p:pic>
        <p:nvPicPr>
          <p:cNvPr id="7" name="U2MLEFn3b8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1957388"/>
            <a:ext cx="5325532" cy="2995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62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recommended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General Conference 2020 website </a:t>
            </a:r>
            <a:r>
              <a:rPr lang="en-US" sz="2000" dirty="0" smtClean="0"/>
              <a:t>–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www.resourceumc.org/en/churchwide/general-conference-2020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Comparison of Restructuring </a:t>
            </a:r>
            <a:r>
              <a:rPr lang="en-US" sz="2000" dirty="0"/>
              <a:t>Plans - </a:t>
            </a:r>
            <a:r>
              <a:rPr lang="en-US" sz="2000" dirty="0">
                <a:hlinkClick r:id="rId3"/>
              </a:rPr>
              <a:t>https://cdnsc.umc.org/-/</a:t>
            </a:r>
            <a:r>
              <a:rPr lang="en-US" sz="2000" dirty="0" smtClean="0">
                <a:hlinkClick r:id="rId3"/>
              </a:rPr>
              <a:t>media/umc-media/2020/01/09/19/07/General-Conference-UMC-Plans-Chart-V6</a:t>
            </a:r>
            <a:endParaRPr lang="en-US" sz="2000" dirty="0" smtClean="0"/>
          </a:p>
          <a:p>
            <a:r>
              <a:rPr lang="en-US" sz="2000" dirty="0" smtClean="0"/>
              <a:t>Welcome Guide to General Conference 2020 </a:t>
            </a:r>
            <a:r>
              <a:rPr lang="en-US" sz="2000" dirty="0"/>
              <a:t>- </a:t>
            </a:r>
            <a:r>
              <a:rPr lang="en-US" sz="2000" dirty="0">
                <a:hlinkClick r:id="rId4"/>
              </a:rPr>
              <a:t>https://cdnsc.umc.org/-/</a:t>
            </a:r>
            <a:r>
              <a:rPr lang="en-US" sz="2000" dirty="0" smtClean="0">
                <a:hlinkClick r:id="rId4"/>
              </a:rPr>
              <a:t>media/umc-media/2020/01/30/20/57/GC_ConferenceGuide19_digital.ashx</a:t>
            </a:r>
            <a:endParaRPr lang="en-US" sz="2000" dirty="0" smtClean="0"/>
          </a:p>
          <a:p>
            <a:r>
              <a:rPr lang="en-US" sz="2000" dirty="0" smtClean="0"/>
              <a:t>What is General Conference? </a:t>
            </a:r>
            <a:r>
              <a:rPr lang="en-US" sz="2000" dirty="0"/>
              <a:t>Video -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www.resourceumc.org/en/content/what-is-the-general-conference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9024660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General Conference?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114800" cy="4525963"/>
          </a:xfrm>
        </p:spPr>
        <p:txBody>
          <a:bodyPr/>
          <a:lstStyle/>
          <a:p>
            <a:r>
              <a:rPr lang="en-US" sz="2400" dirty="0" smtClean="0"/>
              <a:t>The top legislative assembly of The United Methodist Church</a:t>
            </a:r>
          </a:p>
          <a:p>
            <a:r>
              <a:rPr lang="en-US" sz="2400" dirty="0" smtClean="0"/>
              <a:t>Meets every 4 years or when special sessions are called</a:t>
            </a:r>
          </a:p>
          <a:p>
            <a:r>
              <a:rPr lang="en-US" sz="2400" dirty="0" smtClean="0"/>
              <a:t>Only body that speaks on behalf of the entire denomination</a:t>
            </a:r>
            <a:endParaRPr lang="en-US" sz="2400" strike="sngStrik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267200" cy="292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79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General Conference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Reviews and revises The Book of Discipline and The Book of Resolutions</a:t>
            </a:r>
          </a:p>
          <a:p>
            <a:r>
              <a:rPr lang="en-US" sz="2400" dirty="0" smtClean="0"/>
              <a:t>Votes on changes to the church constitution, which require a 2/3 majority to pass. Amendments must be ratified by 3/4 of the total annual conference members voting.</a:t>
            </a:r>
          </a:p>
          <a:p>
            <a:r>
              <a:rPr lang="en-US" sz="2400" dirty="0" smtClean="0"/>
              <a:t>Sets the denomination’s budget and determines </a:t>
            </a:r>
            <a:r>
              <a:rPr lang="en-US" sz="2400" dirty="0"/>
              <a:t>ministry priorities </a:t>
            </a:r>
            <a:r>
              <a:rPr lang="en-US" sz="2400" dirty="0" smtClean="0"/>
              <a:t>for </a:t>
            </a:r>
            <a:r>
              <a:rPr lang="en-US" sz="2400" dirty="0"/>
              <a:t>the next 4 years</a:t>
            </a:r>
            <a:endParaRPr lang="en-US" sz="2400" dirty="0" smtClean="0"/>
          </a:p>
          <a:p>
            <a:r>
              <a:rPr lang="en-US" sz="2400" dirty="0" smtClean="0"/>
              <a:t>Elects bishops to serve on boards and agencies and persons to serve on various General Conference bodies</a:t>
            </a:r>
          </a:p>
          <a:p>
            <a:r>
              <a:rPr lang="en-US" sz="2400" dirty="0" smtClean="0"/>
              <a:t>Elects Judicial </a:t>
            </a:r>
            <a:r>
              <a:rPr lang="en-US" sz="2400" dirty="0"/>
              <a:t>C</a:t>
            </a:r>
            <a:r>
              <a:rPr lang="en-US" sz="2400" dirty="0" smtClean="0"/>
              <a:t>ouncil members</a:t>
            </a:r>
          </a:p>
        </p:txBody>
      </p:sp>
    </p:spTree>
    <p:extLst>
      <p:ext uri="{BB962C8B-B14F-4D97-AF65-F5344CB8AC3E}">
        <p14:creationId xmlns:p14="http://schemas.microsoft.com/office/powerpoint/2010/main" val="23372779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delegates?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43" y="1600200"/>
            <a:ext cx="8229600" cy="4571999"/>
          </a:xfrm>
        </p:spPr>
        <p:txBody>
          <a:bodyPr/>
          <a:lstStyle/>
          <a:p>
            <a:r>
              <a:rPr lang="en-US" sz="2400" dirty="0"/>
              <a:t>The election of delegates occurs </a:t>
            </a:r>
            <a:r>
              <a:rPr lang="en-US" sz="2400" dirty="0" smtClean="0"/>
              <a:t>at annual </a:t>
            </a:r>
            <a:r>
              <a:rPr lang="en-US" sz="2400" dirty="0"/>
              <a:t>conference </a:t>
            </a:r>
            <a:r>
              <a:rPr lang="en-US" sz="2400" dirty="0" smtClean="0"/>
              <a:t>sessions in the two </a:t>
            </a:r>
            <a:r>
              <a:rPr lang="en-US" sz="2400" dirty="0"/>
              <a:t>years </a:t>
            </a:r>
            <a:r>
              <a:rPr lang="en-US" sz="2400" dirty="0" smtClean="0"/>
              <a:t>preceding a given General Conference</a:t>
            </a:r>
          </a:p>
          <a:p>
            <a:r>
              <a:rPr lang="en-US" sz="2400" dirty="0" smtClean="0"/>
              <a:t>Each annual conference elects an equal number of clergy and lay delegates based on the number of clergy and lay members to the annual conference and a formula determined by the General Conference secretary</a:t>
            </a:r>
          </a:p>
          <a:p>
            <a:r>
              <a:rPr lang="en-US" sz="2400" dirty="0" smtClean="0"/>
              <a:t>Clergy and lay delegates are each elected by their peer groups at the session. All elected delegates must be chosen by a majority of those voting. Multiple ballots are taken until a majority is reached.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737374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role do the bishops play?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862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/>
                </a:solidFill>
              </a:rPr>
              <a:t>Bishops attend General Conference and preside over each session</a:t>
            </a:r>
          </a:p>
          <a:p>
            <a:r>
              <a:rPr lang="en-US" sz="2400" dirty="0" smtClean="0">
                <a:solidFill>
                  <a:schemeClr val="accent4"/>
                </a:solidFill>
              </a:rPr>
              <a:t>However, bishops DO NOT vote at General Conference, nor can they address the body unless </a:t>
            </a:r>
            <a:r>
              <a:rPr lang="en-US" sz="2400" dirty="0" smtClean="0"/>
              <a:t>given permission by the General Conference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7" y="2133600"/>
            <a:ext cx="426861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800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Judicial Council’s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Judicial Council is the highest judicial body of the denomination</a:t>
            </a:r>
          </a:p>
          <a:p>
            <a:r>
              <a:rPr lang="en-US" sz="2000" dirty="0" smtClean="0"/>
              <a:t>Made up of 9 members reflecting the diversity of the denomination</a:t>
            </a:r>
          </a:p>
          <a:p>
            <a:r>
              <a:rPr lang="en-US" sz="2000" dirty="0" smtClean="0">
                <a:solidFill>
                  <a:schemeClr val="accent4"/>
                </a:solidFill>
              </a:rPr>
              <a:t>Meets </a:t>
            </a:r>
            <a:r>
              <a:rPr lang="en-US" sz="2000" dirty="0">
                <a:solidFill>
                  <a:schemeClr val="accent4"/>
                </a:solidFill>
              </a:rPr>
              <a:t>twice a year and can accept requests from annual conferences, church-related groups or bishops to rule on matters of church </a:t>
            </a:r>
            <a:r>
              <a:rPr lang="en-US" sz="2000" dirty="0" smtClean="0">
                <a:solidFill>
                  <a:schemeClr val="accent4"/>
                </a:solidFill>
              </a:rPr>
              <a:t>law</a:t>
            </a:r>
          </a:p>
          <a:p>
            <a:r>
              <a:rPr lang="en-US" sz="2000" dirty="0" smtClean="0">
                <a:solidFill>
                  <a:schemeClr val="accent4"/>
                </a:solidFill>
              </a:rPr>
              <a:t>Rules on the constitutionality, meaning </a:t>
            </a:r>
            <a:r>
              <a:rPr lang="en-US" sz="2000" dirty="0" smtClean="0"/>
              <a:t>and application/effect of any act or legislation by General Conference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2286000"/>
            <a:ext cx="3867150" cy="25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2071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petitions reach General Conference?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Petitions are submitted digitally to the petition secretary </a:t>
            </a:r>
            <a:r>
              <a:rPr lang="en-US" sz="2400" dirty="0" smtClean="0">
                <a:solidFill>
                  <a:schemeClr val="accent4"/>
                </a:solidFill>
              </a:rPr>
              <a:t>at least </a:t>
            </a:r>
            <a:r>
              <a:rPr lang="en-US" sz="2400" dirty="0" smtClean="0"/>
              <a:t>180 days prior to General Conference</a:t>
            </a:r>
          </a:p>
          <a:p>
            <a:r>
              <a:rPr lang="en-US" sz="2400" dirty="0" smtClean="0"/>
              <a:t>All petitions must be signed by the person submitting them with personal information (address, email, phone number and any UM affiliations) provided</a:t>
            </a:r>
          </a:p>
          <a:p>
            <a:r>
              <a:rPr lang="en-US" sz="2400" dirty="0" smtClean="0"/>
              <a:t>Each petition that is properly submitted is given a number and printed in the Advance Edition of the Daily Christian Advocate mailed to all General Conference delegates prior to the conference</a:t>
            </a:r>
          </a:p>
        </p:txBody>
      </p:sp>
    </p:spTree>
    <p:extLst>
      <p:ext uri="{BB962C8B-B14F-4D97-AF65-F5344CB8AC3E}">
        <p14:creationId xmlns:p14="http://schemas.microsoft.com/office/powerpoint/2010/main" val="2804044696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legislative committees?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Legislative committees are the bodies that will consider individual petitions before they are presented at the floor of General Conference</a:t>
            </a:r>
          </a:p>
          <a:p>
            <a:r>
              <a:rPr lang="en-US" sz="2400" dirty="0" smtClean="0"/>
              <a:t>Each delegate is assigned to a committee. General Conference 2020 will have 14 legislative committees.</a:t>
            </a:r>
          </a:p>
          <a:p>
            <a:r>
              <a:rPr lang="en-US" sz="2400" dirty="0" smtClean="0"/>
              <a:t>Each committee can recommend a petition be adopted, rejected or revised by the General Conference</a:t>
            </a:r>
          </a:p>
          <a:p>
            <a:r>
              <a:rPr lang="en-US" sz="2400" dirty="0" smtClean="0"/>
              <a:t>A committee may also submit majority and minority recommendations to allow dissenting committee members the opportunity to share their opinion with the General Conference </a:t>
            </a:r>
          </a:p>
        </p:txBody>
      </p:sp>
    </p:spTree>
    <p:extLst>
      <p:ext uri="{BB962C8B-B14F-4D97-AF65-F5344CB8AC3E}">
        <p14:creationId xmlns:p14="http://schemas.microsoft.com/office/powerpoint/2010/main" val="304328873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Crisis training presentation">
  <a:themeElements>
    <a:clrScheme name="Crisis training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DBA215"/>
      </a:accent2>
      <a:accent3>
        <a:srgbClr val="FFFFFF"/>
      </a:accent3>
      <a:accent4>
        <a:srgbClr val="000000"/>
      </a:accent4>
      <a:accent5>
        <a:srgbClr val="FFCAAD"/>
      </a:accent5>
      <a:accent6>
        <a:srgbClr val="C69212"/>
      </a:accent6>
      <a:hlink>
        <a:srgbClr val="0066CC"/>
      </a:hlink>
      <a:folHlink>
        <a:srgbClr val="DDDDDD"/>
      </a:folHlink>
    </a:clrScheme>
    <a:fontScheme name="Crisis training presentation">
      <a:majorFont>
        <a:latin typeface="Tahoma"/>
        <a:ea typeface=""/>
        <a:cs typeface=""/>
      </a:majorFont>
      <a:minorFont>
        <a:latin typeface="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isis training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DBA215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C69212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mountainsky</Template>
  <TotalTime>1093</TotalTime>
  <Words>1542</Words>
  <Application>Microsoft Office PowerPoint</Application>
  <PresentationFormat>On-screen Show (4:3)</PresentationFormat>
  <Paragraphs>108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Demi</vt:lpstr>
      <vt:lpstr>Tahoma</vt:lpstr>
      <vt:lpstr>verdana</vt:lpstr>
      <vt:lpstr>Crisis training presentation</vt:lpstr>
      <vt:lpstr>General Conference 2020</vt:lpstr>
      <vt:lpstr>What is General Conference?</vt:lpstr>
      <vt:lpstr>What is General Conference?</vt:lpstr>
      <vt:lpstr>What does General Conference do?</vt:lpstr>
      <vt:lpstr>Who are the delegates?</vt:lpstr>
      <vt:lpstr>What role do the bishops play?</vt:lpstr>
      <vt:lpstr>What is Judicial Council’s role?</vt:lpstr>
      <vt:lpstr>How do petitions reach General Conference?</vt:lpstr>
      <vt:lpstr>What are the legislative committees?</vt:lpstr>
      <vt:lpstr>How can I track legislation?</vt:lpstr>
      <vt:lpstr>Important legislation coming before General Conference 2020</vt:lpstr>
      <vt:lpstr>Important legislation coming before General Conference 2020</vt:lpstr>
      <vt:lpstr>Legislation: Treatment of Girls and Women</vt:lpstr>
      <vt:lpstr>Proposed Reorganization Plans</vt:lpstr>
      <vt:lpstr>Indianapolis Plan</vt:lpstr>
      <vt:lpstr>New Expressions Worldwide</vt:lpstr>
      <vt:lpstr>Next Generation UMC</vt:lpstr>
      <vt:lpstr>The Protocol</vt:lpstr>
      <vt:lpstr>U.S. Regional Conference</vt:lpstr>
      <vt:lpstr>Other recommended resources</vt:lpstr>
    </vt:vector>
  </TitlesOfParts>
  <Company>United Methodist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Strategy</dc:title>
  <dc:creator>United Methodist Communications</dc:creator>
  <cp:lastModifiedBy>Brooks, Philip</cp:lastModifiedBy>
  <cp:revision>109</cp:revision>
  <cp:lastPrinted>2015-06-11T16:24:23Z</cp:lastPrinted>
  <dcterms:created xsi:type="dcterms:W3CDTF">2009-08-18T15:35:40Z</dcterms:created>
  <dcterms:modified xsi:type="dcterms:W3CDTF">2020-02-28T16:42:57Z</dcterms:modified>
</cp:coreProperties>
</file>