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2.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8" r:id="rId4"/>
    <p:sldId id="265" r:id="rId5"/>
    <p:sldId id="266" r:id="rId6"/>
    <p:sldId id="269" r:id="rId7"/>
    <p:sldId id="259" r:id="rId8"/>
    <p:sldId id="267" r:id="rId9"/>
    <p:sldId id="257" r:id="rId10"/>
    <p:sldId id="275" r:id="rId11"/>
    <p:sldId id="274" r:id="rId12"/>
    <p:sldId id="270" r:id="rId13"/>
    <p:sldId id="261" r:id="rId14"/>
    <p:sldId id="262" r:id="rId15"/>
    <p:sldId id="277" r:id="rId16"/>
    <p:sldId id="278" r:id="rId17"/>
    <p:sldId id="279" r:id="rId18"/>
    <p:sldId id="260" r:id="rId19"/>
    <p:sldId id="276" r:id="rId20"/>
    <p:sldId id="280" r:id="rId21"/>
    <p:sldId id="281" r:id="rId22"/>
    <p:sldId id="282" r:id="rId23"/>
    <p:sldId id="283" r:id="rId24"/>
    <p:sldId id="288" r:id="rId25"/>
    <p:sldId id="286" r:id="rId26"/>
    <p:sldId id="285" r:id="rId27"/>
    <p:sldId id="284" r:id="rId28"/>
    <p:sldId id="287" r:id="rId2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50" autoAdjust="0"/>
    <p:restoredTop sz="94660"/>
  </p:normalViewPr>
  <p:slideViewPr>
    <p:cSldViewPr snapToGrid="0">
      <p:cViewPr varScale="1">
        <p:scale>
          <a:sx n="88" d="100"/>
          <a:sy n="88" d="100"/>
        </p:scale>
        <p:origin x="54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2.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4950588940170292E-2"/>
          <c:y val="4.7676826724496087E-2"/>
          <c:w val="0.92037540662065453"/>
          <c:h val="0.64596985202218737"/>
        </c:manualLayout>
      </c:layout>
      <c:bar3DChart>
        <c:barDir val="col"/>
        <c:grouping val="clustered"/>
        <c:varyColors val="0"/>
        <c:ser>
          <c:idx val="0"/>
          <c:order val="0"/>
          <c:tx>
            <c:strRef>
              <c:f>Sheet1!$B$1</c:f>
              <c:strCache>
                <c:ptCount val="1"/>
                <c:pt idx="0">
                  <c:v>Page Views</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2014</c:v>
                </c:pt>
                <c:pt idx="1">
                  <c:v>2015</c:v>
                </c:pt>
                <c:pt idx="2">
                  <c:v>2016</c:v>
                </c:pt>
                <c:pt idx="3">
                  <c:v>2017</c:v>
                </c:pt>
                <c:pt idx="4">
                  <c:v>2018</c:v>
                </c:pt>
              </c:numCache>
            </c:numRef>
          </c:cat>
          <c:val>
            <c:numRef>
              <c:f>Sheet1!$B$2:$B$6</c:f>
              <c:numCache>
                <c:formatCode>General</c:formatCode>
                <c:ptCount val="5"/>
                <c:pt idx="0">
                  <c:v>8279</c:v>
                </c:pt>
                <c:pt idx="1">
                  <c:v>13607</c:v>
                </c:pt>
                <c:pt idx="2">
                  <c:v>16952</c:v>
                </c:pt>
                <c:pt idx="3">
                  <c:v>16611</c:v>
                </c:pt>
                <c:pt idx="4">
                  <c:v>22085</c:v>
                </c:pt>
              </c:numCache>
            </c:numRef>
          </c:val>
          <c:extLst>
            <c:ext xmlns:c16="http://schemas.microsoft.com/office/drawing/2014/chart" uri="{C3380CC4-5D6E-409C-BE32-E72D297353CC}">
              <c16:uniqueId val="{00000000-0495-4CD1-A3AA-B37C31D34EDB}"/>
            </c:ext>
          </c:extLst>
        </c:ser>
        <c:ser>
          <c:idx val="1"/>
          <c:order val="1"/>
          <c:tx>
            <c:strRef>
              <c:f>Sheet1!$C$1</c:f>
              <c:strCache>
                <c:ptCount val="1"/>
                <c:pt idx="0">
                  <c:v>Sessions</c:v>
                </c:pt>
              </c:strCache>
            </c:strRef>
          </c:tx>
          <c:spPr>
            <a:solidFill>
              <a:schemeClr val="accent2"/>
            </a:solidFill>
            <a:ln>
              <a:noFill/>
            </a:ln>
            <a:effectLst/>
            <a:sp3d/>
          </c:spPr>
          <c:invertIfNegative val="0"/>
          <c:dLbls>
            <c:dLbl>
              <c:idx val="0"/>
              <c:layout>
                <c:manualLayout>
                  <c:x val="1.3340004035613794E-2"/>
                  <c:y val="-1.840772857905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495-4CD1-A3AA-B37C31D34EDB}"/>
                </c:ext>
              </c:extLst>
            </c:dLbl>
            <c:dLbl>
              <c:idx val="1"/>
              <c:layout>
                <c:manualLayout>
                  <c:x val="1.2006003632052486E-2"/>
                  <c:y val="-2.20892742948681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495-4CD1-A3AA-B37C31D34EDB}"/>
                </c:ext>
              </c:extLst>
            </c:dLbl>
            <c:dLbl>
              <c:idx val="2"/>
              <c:layout>
                <c:manualLayout>
                  <c:x val="1.6008004842736585E-2"/>
                  <c:y val="-2.20892742948680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495-4CD1-A3AA-B37C31D34EDB}"/>
                </c:ext>
              </c:extLst>
            </c:dLbl>
            <c:dLbl>
              <c:idx val="3"/>
              <c:layout>
                <c:manualLayout>
                  <c:x val="1.2006003632052339E-2"/>
                  <c:y val="-1.47261828632453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495-4CD1-A3AA-B37C31D34EDB}"/>
                </c:ext>
              </c:extLst>
            </c:dLbl>
            <c:dLbl>
              <c:idx val="4"/>
              <c:layout>
                <c:manualLayout>
                  <c:x val="1.4674004439175103E-2"/>
                  <c:y val="-7.363091431622747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495-4CD1-A3AA-B37C31D34ED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2014</c:v>
                </c:pt>
                <c:pt idx="1">
                  <c:v>2015</c:v>
                </c:pt>
                <c:pt idx="2">
                  <c:v>2016</c:v>
                </c:pt>
                <c:pt idx="3">
                  <c:v>2017</c:v>
                </c:pt>
                <c:pt idx="4">
                  <c:v>2018</c:v>
                </c:pt>
              </c:numCache>
            </c:numRef>
          </c:cat>
          <c:val>
            <c:numRef>
              <c:f>Sheet1!$C$2:$C$6</c:f>
              <c:numCache>
                <c:formatCode>General</c:formatCode>
                <c:ptCount val="5"/>
                <c:pt idx="0">
                  <c:v>3431</c:v>
                </c:pt>
                <c:pt idx="1">
                  <c:v>5518</c:v>
                </c:pt>
                <c:pt idx="2">
                  <c:v>7978</c:v>
                </c:pt>
                <c:pt idx="3">
                  <c:v>8990</c:v>
                </c:pt>
                <c:pt idx="4">
                  <c:v>8894</c:v>
                </c:pt>
              </c:numCache>
            </c:numRef>
          </c:val>
          <c:extLst>
            <c:ext xmlns:c16="http://schemas.microsoft.com/office/drawing/2014/chart" uri="{C3380CC4-5D6E-409C-BE32-E72D297353CC}">
              <c16:uniqueId val="{00000001-0495-4CD1-A3AA-B37C31D34EDB}"/>
            </c:ext>
          </c:extLst>
        </c:ser>
        <c:ser>
          <c:idx val="2"/>
          <c:order val="2"/>
          <c:tx>
            <c:strRef>
              <c:f>Sheet1!$D$1</c:f>
              <c:strCache>
                <c:ptCount val="1"/>
                <c:pt idx="0">
                  <c:v>Users</c:v>
                </c:pt>
              </c:strCache>
            </c:strRef>
          </c:tx>
          <c:spPr>
            <a:solidFill>
              <a:schemeClr val="accent3"/>
            </a:solidFill>
            <a:ln>
              <a:noFill/>
            </a:ln>
            <a:effectLst/>
            <a:sp3d/>
          </c:spPr>
          <c:invertIfNegative val="0"/>
          <c:dLbls>
            <c:dLbl>
              <c:idx val="0"/>
              <c:layout>
                <c:manualLayout>
                  <c:x val="1.067200322849105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495-4CD1-A3AA-B37C31D34EDB}"/>
                </c:ext>
              </c:extLst>
            </c:dLbl>
            <c:dLbl>
              <c:idx val="1"/>
              <c:layout>
                <c:manualLayout>
                  <c:x val="1.2006003632052486E-2"/>
                  <c:y val="-3.68154571581134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495-4CD1-A3AA-B37C31D34EDB}"/>
                </c:ext>
              </c:extLst>
            </c:dLbl>
            <c:dLbl>
              <c:idx val="2"/>
              <c:layout>
                <c:manualLayout>
                  <c:x val="1.3340004035613721E-2"/>
                  <c:y val="-1.840772857905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495-4CD1-A3AA-B37C31D34EDB}"/>
                </c:ext>
              </c:extLst>
            </c:dLbl>
            <c:dLbl>
              <c:idx val="3"/>
              <c:layout>
                <c:manualLayout>
                  <c:x val="1.0672003228490958E-2"/>
                  <c:y val="-3.68154571581134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495-4CD1-A3AA-B37C31D34EDB}"/>
                </c:ext>
              </c:extLst>
            </c:dLbl>
            <c:dLbl>
              <c:idx val="4"/>
              <c:layout>
                <c:manualLayout>
                  <c:x val="1.4674004439175103E-2"/>
                  <c:y val="-3.68154571581134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495-4CD1-A3AA-B37C31D34ED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2014</c:v>
                </c:pt>
                <c:pt idx="1">
                  <c:v>2015</c:v>
                </c:pt>
                <c:pt idx="2">
                  <c:v>2016</c:v>
                </c:pt>
                <c:pt idx="3">
                  <c:v>2017</c:v>
                </c:pt>
                <c:pt idx="4">
                  <c:v>2018</c:v>
                </c:pt>
              </c:numCache>
            </c:numRef>
          </c:cat>
          <c:val>
            <c:numRef>
              <c:f>Sheet1!$D$2:$D$6</c:f>
              <c:numCache>
                <c:formatCode>General</c:formatCode>
                <c:ptCount val="5"/>
                <c:pt idx="0">
                  <c:v>2118</c:v>
                </c:pt>
                <c:pt idx="1">
                  <c:v>3499</c:v>
                </c:pt>
                <c:pt idx="2">
                  <c:v>4569</c:v>
                </c:pt>
                <c:pt idx="3">
                  <c:v>5643</c:v>
                </c:pt>
                <c:pt idx="4">
                  <c:v>5621</c:v>
                </c:pt>
              </c:numCache>
            </c:numRef>
          </c:val>
          <c:extLst>
            <c:ext xmlns:c16="http://schemas.microsoft.com/office/drawing/2014/chart" uri="{C3380CC4-5D6E-409C-BE32-E72D297353CC}">
              <c16:uniqueId val="{00000002-0495-4CD1-A3AA-B37C31D34EDB}"/>
            </c:ext>
          </c:extLst>
        </c:ser>
        <c:dLbls>
          <c:showLegendKey val="0"/>
          <c:showVal val="0"/>
          <c:showCatName val="0"/>
          <c:showSerName val="0"/>
          <c:showPercent val="0"/>
          <c:showBubbleSize val="0"/>
        </c:dLbls>
        <c:gapWidth val="150"/>
        <c:shape val="box"/>
        <c:axId val="271600559"/>
        <c:axId val="271598479"/>
        <c:axId val="0"/>
      </c:bar3DChart>
      <c:catAx>
        <c:axId val="27160055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1598479"/>
        <c:crosses val="autoZero"/>
        <c:auto val="1"/>
        <c:lblAlgn val="ctr"/>
        <c:lblOffset val="100"/>
        <c:noMultiLvlLbl val="0"/>
      </c:catAx>
      <c:valAx>
        <c:axId val="2715984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16005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w="25400">
          <a:noFill/>
        </a:ln>
        <a:effectLst/>
        <a:sp3d/>
      </c:spPr>
    </c:sideWall>
    <c:backWall>
      <c:thickness val="0"/>
      <c:spPr>
        <a:noFill/>
        <a:ln w="25400">
          <a:noFill/>
        </a:ln>
        <a:effectLst/>
        <a:sp3d/>
      </c:spPr>
    </c:backWall>
    <c:plotArea>
      <c:layout>
        <c:manualLayout>
          <c:layoutTarget val="inner"/>
          <c:xMode val="edge"/>
          <c:yMode val="edge"/>
          <c:x val="4.772961506746673E-2"/>
          <c:y val="0.17171296296296298"/>
          <c:w val="0.93913409729293174"/>
          <c:h val="0.48882582385535139"/>
        </c:manualLayout>
      </c:layout>
      <c:bar3DChart>
        <c:barDir val="col"/>
        <c:grouping val="clustered"/>
        <c:varyColors val="0"/>
        <c:ser>
          <c:idx val="0"/>
          <c:order val="0"/>
          <c:tx>
            <c:strRef>
              <c:f>'Summary YR Total 2018'!$A$2</c:f>
              <c:strCache>
                <c:ptCount val="1"/>
                <c:pt idx="0">
                  <c:v>What It Means to be UM</c:v>
                </c:pt>
              </c:strCache>
            </c:strRef>
          </c:tx>
          <c:spPr>
            <a:solidFill>
              <a:schemeClr val="accent1"/>
            </a:solidFill>
            <a:ln>
              <a:noFill/>
            </a:ln>
            <a:effectLst/>
            <a:sp3d/>
          </c:spPr>
          <c:invertIfNegative val="0"/>
          <c:dLbls>
            <c:dLbl>
              <c:idx val="0"/>
              <c:layout>
                <c:manualLayout>
                  <c:x val="-2.4082915798037709E-17"/>
                  <c:y val="-1.29032258064516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2018'!$B$2:$L$2</c:f>
              <c:numCache>
                <c:formatCode>#,##0</c:formatCode>
                <c:ptCount val="1"/>
                <c:pt idx="0">
                  <c:v>1333</c:v>
                </c:pt>
              </c:numCache>
            </c:numRef>
          </c:val>
          <c:extLst>
            <c:ext xmlns:c16="http://schemas.microsoft.com/office/drawing/2014/chart" uri="{C3380CC4-5D6E-409C-BE32-E72D297353CC}">
              <c16:uniqueId val="{00000001-77F9-43FB-89B1-C53713CEC0EE}"/>
            </c:ext>
          </c:extLst>
        </c:ser>
        <c:ser>
          <c:idx val="1"/>
          <c:order val="1"/>
          <c:tx>
            <c:strRef>
              <c:f>'Summary YR Total 2018'!$A$3</c:f>
              <c:strCache>
                <c:ptCount val="1"/>
                <c:pt idx="0">
                  <c:v>Connectional Giving</c:v>
                </c:pt>
              </c:strCache>
            </c:strRef>
          </c:tx>
          <c:spPr>
            <a:solidFill>
              <a:schemeClr val="accent2"/>
            </a:solidFill>
            <a:ln>
              <a:noFill/>
            </a:ln>
            <a:effectLst/>
            <a:sp3d/>
          </c:spPr>
          <c:invertIfNegative val="0"/>
          <c:dLbls>
            <c:dLbl>
              <c:idx val="0"/>
              <c:layout>
                <c:manualLayout>
                  <c:x val="7.8817725837609012E-3"/>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2018'!$B$3:$L$3</c:f>
              <c:numCache>
                <c:formatCode>#,##0</c:formatCode>
                <c:ptCount val="1"/>
                <c:pt idx="0">
                  <c:v>264</c:v>
                </c:pt>
              </c:numCache>
            </c:numRef>
          </c:val>
          <c:extLst>
            <c:ext xmlns:c16="http://schemas.microsoft.com/office/drawing/2014/chart" uri="{C3380CC4-5D6E-409C-BE32-E72D297353CC}">
              <c16:uniqueId val="{00000003-77F9-43FB-89B1-C53713CEC0EE}"/>
            </c:ext>
          </c:extLst>
        </c:ser>
        <c:ser>
          <c:idx val="2"/>
          <c:order val="2"/>
          <c:tx>
            <c:strRef>
              <c:f>'Summary YR Total 2018'!$A$4</c:f>
              <c:strCache>
                <c:ptCount val="1"/>
                <c:pt idx="0">
                  <c:v>Facebook Outreach</c:v>
                </c:pt>
              </c:strCache>
            </c:strRef>
          </c:tx>
          <c:spPr>
            <a:solidFill>
              <a:schemeClr val="accent3"/>
            </a:solidFill>
            <a:ln>
              <a:noFill/>
            </a:ln>
            <a:effectLst/>
            <a:sp3d/>
          </c:spPr>
          <c:invertIfNegative val="0"/>
          <c:dLbls>
            <c:dLbl>
              <c:idx val="0"/>
              <c:layout>
                <c:manualLayout>
                  <c:x val="0"/>
                  <c:y val="-2.95984791509012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2018'!$B$4:$L$4</c:f>
              <c:numCache>
                <c:formatCode>#,##0</c:formatCode>
                <c:ptCount val="1"/>
                <c:pt idx="0">
                  <c:v>354</c:v>
                </c:pt>
              </c:numCache>
            </c:numRef>
          </c:val>
          <c:extLst>
            <c:ext xmlns:c16="http://schemas.microsoft.com/office/drawing/2014/chart" uri="{C3380CC4-5D6E-409C-BE32-E72D297353CC}">
              <c16:uniqueId val="{00000004-77F9-43FB-89B1-C53713CEC0EE}"/>
            </c:ext>
          </c:extLst>
        </c:ser>
        <c:ser>
          <c:idx val="3"/>
          <c:order val="3"/>
          <c:tx>
            <c:strRef>
              <c:f>'Summary YR Total 2018'!$A$5</c:f>
              <c:strCache>
                <c:ptCount val="1"/>
                <c:pt idx="0">
                  <c:v>Launching Website</c:v>
                </c:pt>
              </c:strCache>
            </c:strRef>
          </c:tx>
          <c:spPr>
            <a:solidFill>
              <a:schemeClr val="accent4"/>
            </a:solidFill>
            <a:ln>
              <a:noFill/>
            </a:ln>
            <a:effectLst/>
            <a:sp3d/>
          </c:spPr>
          <c:invertIfNegative val="0"/>
          <c:dLbls>
            <c:dLbl>
              <c:idx val="0"/>
              <c:layout>
                <c:manualLayout>
                  <c:x val="0"/>
                  <c:y val="-2.66386312358111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2018'!$B$5:$L$5</c:f>
              <c:numCache>
                <c:formatCode>#,##0</c:formatCode>
                <c:ptCount val="1"/>
                <c:pt idx="0">
                  <c:v>354</c:v>
                </c:pt>
              </c:numCache>
            </c:numRef>
          </c:val>
          <c:extLst>
            <c:ext xmlns:c16="http://schemas.microsoft.com/office/drawing/2014/chart" uri="{C3380CC4-5D6E-409C-BE32-E72D297353CC}">
              <c16:uniqueId val="{00000005-77F9-43FB-89B1-C53713CEC0EE}"/>
            </c:ext>
          </c:extLst>
        </c:ser>
        <c:ser>
          <c:idx val="4"/>
          <c:order val="4"/>
          <c:tx>
            <c:strRef>
              <c:f>'Summary YR Total 2018'!$A$6</c:f>
              <c:strCache>
                <c:ptCount val="1"/>
                <c:pt idx="0">
                  <c:v>Sharing  Church - Video</c:v>
                </c:pt>
              </c:strCache>
            </c:strRef>
          </c:tx>
          <c:spPr>
            <a:solidFill>
              <a:schemeClr val="accent5"/>
            </a:solidFill>
            <a:ln>
              <a:noFill/>
            </a:ln>
            <a:effectLst/>
            <a:sp3d/>
          </c:spPr>
          <c:invertIfNegative val="0"/>
          <c:dLbls>
            <c:dLbl>
              <c:idx val="0"/>
              <c:layout>
                <c:manualLayout>
                  <c:x val="9.1954013477210505E-3"/>
                  <c:y val="-2.31481481481482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2018'!$B$6:$L$6</c:f>
              <c:numCache>
                <c:formatCode>#,##0</c:formatCode>
                <c:ptCount val="1"/>
                <c:pt idx="0">
                  <c:v>107</c:v>
                </c:pt>
              </c:numCache>
            </c:numRef>
          </c:val>
          <c:extLst>
            <c:ext xmlns:c16="http://schemas.microsoft.com/office/drawing/2014/chart" uri="{C3380CC4-5D6E-409C-BE32-E72D297353CC}">
              <c16:uniqueId val="{00000007-77F9-43FB-89B1-C53713CEC0EE}"/>
            </c:ext>
          </c:extLst>
        </c:ser>
        <c:ser>
          <c:idx val="5"/>
          <c:order val="5"/>
          <c:tx>
            <c:strRef>
              <c:f>'Summary YR Total 2018'!$A$7</c:f>
              <c:strCache>
                <c:ptCount val="1"/>
                <c:pt idx="0">
                  <c:v>Sharing Church - Pictures</c:v>
                </c:pt>
              </c:strCache>
            </c:strRef>
          </c:tx>
          <c:spPr>
            <a:solidFill>
              <a:schemeClr val="accent6"/>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2018'!$B$7:$L$7</c:f>
              <c:numCache>
                <c:formatCode>#,##0</c:formatCode>
                <c:ptCount val="1"/>
                <c:pt idx="0">
                  <c:v>158</c:v>
                </c:pt>
              </c:numCache>
            </c:numRef>
          </c:val>
          <c:extLst>
            <c:ext xmlns:c16="http://schemas.microsoft.com/office/drawing/2014/chart" uri="{C3380CC4-5D6E-409C-BE32-E72D297353CC}">
              <c16:uniqueId val="{00000008-77F9-43FB-89B1-C53713CEC0EE}"/>
            </c:ext>
          </c:extLst>
        </c:ser>
        <c:ser>
          <c:idx val="6"/>
          <c:order val="6"/>
          <c:tx>
            <c:strRef>
              <c:f>'Summary YR Total 2018'!$A$8</c:f>
              <c:strCache>
                <c:ptCount val="1"/>
                <c:pt idx="0">
                  <c:v>Church Marketing</c:v>
                </c:pt>
              </c:strCache>
            </c:strRef>
          </c:tx>
          <c:spPr>
            <a:solidFill>
              <a:schemeClr val="accent1">
                <a:lumMod val="60000"/>
              </a:schemeClr>
            </a:solidFill>
            <a:ln>
              <a:noFill/>
            </a:ln>
            <a:effectLst/>
            <a:sp3d/>
          </c:spPr>
          <c:invertIfNegative val="0"/>
          <c:dLbls>
            <c:dLbl>
              <c:idx val="0"/>
              <c:layout>
                <c:manualLayout>
                  <c:x val="3.9408862918804506E-3"/>
                  <c:y val="-1.3888888888888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2018'!$B$8:$L$8</c:f>
              <c:numCache>
                <c:formatCode>#,##0</c:formatCode>
                <c:ptCount val="1"/>
                <c:pt idx="0">
                  <c:v>88</c:v>
                </c:pt>
              </c:numCache>
            </c:numRef>
          </c:val>
          <c:extLst>
            <c:ext xmlns:c16="http://schemas.microsoft.com/office/drawing/2014/chart" uri="{C3380CC4-5D6E-409C-BE32-E72D297353CC}">
              <c16:uniqueId val="{0000000A-77F9-43FB-89B1-C53713CEC0EE}"/>
            </c:ext>
          </c:extLst>
        </c:ser>
        <c:ser>
          <c:idx val="7"/>
          <c:order val="7"/>
          <c:tx>
            <c:strRef>
              <c:f>'Summary YR Total 2018'!$A$9</c:f>
              <c:strCache>
                <c:ptCount val="1"/>
                <c:pt idx="0">
                  <c:v>Internal Communications</c:v>
                </c:pt>
              </c:strCache>
            </c:strRef>
          </c:tx>
          <c:spPr>
            <a:solidFill>
              <a:schemeClr val="accent2">
                <a:lumMod val="60000"/>
              </a:schemeClr>
            </a:solidFill>
            <a:ln>
              <a:noFill/>
            </a:ln>
            <a:effectLst/>
            <a:sp3d/>
          </c:spPr>
          <c:invertIfNegative val="0"/>
          <c:dLbls>
            <c:dLbl>
              <c:idx val="0"/>
              <c:layout>
                <c:manualLayout>
                  <c:x val="0"/>
                  <c:y val="-2.07189354056308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2018'!$B$9:$L$9</c:f>
              <c:numCache>
                <c:formatCode>#,##0</c:formatCode>
                <c:ptCount val="1"/>
                <c:pt idx="0">
                  <c:v>142</c:v>
                </c:pt>
              </c:numCache>
            </c:numRef>
          </c:val>
          <c:extLst>
            <c:ext xmlns:c16="http://schemas.microsoft.com/office/drawing/2014/chart" uri="{C3380CC4-5D6E-409C-BE32-E72D297353CC}">
              <c16:uniqueId val="{0000000B-77F9-43FB-89B1-C53713CEC0EE}"/>
            </c:ext>
          </c:extLst>
        </c:ser>
        <c:ser>
          <c:idx val="8"/>
          <c:order val="8"/>
          <c:tx>
            <c:strRef>
              <c:f>'Summary YR Total 2018'!$A$10</c:f>
              <c:strCache>
                <c:ptCount val="1"/>
                <c:pt idx="0">
                  <c:v>Welcoming </c:v>
                </c:pt>
              </c:strCache>
            </c:strRef>
          </c:tx>
          <c:spPr>
            <a:solidFill>
              <a:schemeClr val="accent3">
                <a:lumMod val="60000"/>
              </a:schemeClr>
            </a:solidFill>
            <a:ln>
              <a:noFill/>
            </a:ln>
            <a:effectLst/>
            <a:sp3d/>
          </c:spPr>
          <c:invertIfNegative val="0"/>
          <c:dLbls>
            <c:dLbl>
              <c:idx val="0"/>
              <c:layout>
                <c:manualLayout>
                  <c:x val="2.6272575279203004E-3"/>
                  <c:y val="-2.31481481481482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2018'!$B$10:$L$10</c:f>
              <c:numCache>
                <c:formatCode>#,##0</c:formatCode>
                <c:ptCount val="1"/>
                <c:pt idx="0">
                  <c:v>21</c:v>
                </c:pt>
              </c:numCache>
            </c:numRef>
          </c:val>
          <c:extLst>
            <c:ext xmlns:c16="http://schemas.microsoft.com/office/drawing/2014/chart" uri="{C3380CC4-5D6E-409C-BE32-E72D297353CC}">
              <c16:uniqueId val="{0000000D-77F9-43FB-89B1-C53713CEC0EE}"/>
            </c:ext>
          </c:extLst>
        </c:ser>
        <c:ser>
          <c:idx val="9"/>
          <c:order val="9"/>
          <c:tx>
            <c:strRef>
              <c:f>'Summary YR Total 2018'!$A$11</c:f>
              <c:strCache>
                <c:ptCount val="1"/>
                <c:pt idx="0">
                  <c:v>Social Media </c:v>
                </c:pt>
              </c:strCache>
            </c:strRef>
          </c:tx>
          <c:spPr>
            <a:solidFill>
              <a:schemeClr val="accent4">
                <a:lumMod val="60000"/>
              </a:schemeClr>
            </a:solidFill>
            <a:ln>
              <a:noFill/>
            </a:ln>
            <a:effectLst/>
            <a:sp3d/>
          </c:spPr>
          <c:invertIfNegative val="0"/>
          <c:dLbls>
            <c:dLbl>
              <c:idx val="0"/>
              <c:layout>
                <c:manualLayout>
                  <c:x val="1.3136287639600537E-3"/>
                  <c:y val="-9.2592592592592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2018'!$B$11:$L$11</c:f>
              <c:numCache>
                <c:formatCode>#,##0</c:formatCode>
                <c:ptCount val="1"/>
                <c:pt idx="0">
                  <c:v>30</c:v>
                </c:pt>
              </c:numCache>
            </c:numRef>
          </c:val>
          <c:extLst>
            <c:ext xmlns:c16="http://schemas.microsoft.com/office/drawing/2014/chart" uri="{C3380CC4-5D6E-409C-BE32-E72D297353CC}">
              <c16:uniqueId val="{0000000F-77F9-43FB-89B1-C53713CEC0EE}"/>
            </c:ext>
          </c:extLst>
        </c:ser>
        <c:ser>
          <c:idx val="10"/>
          <c:order val="10"/>
          <c:tx>
            <c:strRef>
              <c:f>'Summary YR Total 2018'!$A$12</c:f>
              <c:strCache>
                <c:ptCount val="1"/>
                <c:pt idx="0">
                  <c:v>Exploring Gen Conf.</c:v>
                </c:pt>
              </c:strCache>
            </c:strRef>
          </c:tx>
          <c:spPr>
            <a:solidFill>
              <a:schemeClr val="accent5">
                <a:lumMod val="60000"/>
              </a:schemeClr>
            </a:solidFill>
            <a:ln>
              <a:noFill/>
            </a:ln>
            <a:effectLst/>
            <a:sp3d/>
          </c:spPr>
          <c:invertIfNegative val="0"/>
          <c:dLbls>
            <c:dLbl>
              <c:idx val="0"/>
              <c:layout>
                <c:manualLayout>
                  <c:x val="7.3955301299427779E-3"/>
                  <c:y val="-1.47992395754506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77F9-43FB-89B1-C53713CEC0E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'Summary YR Total 2018'!$B$12:$L$12</c:f>
              <c:numCache>
                <c:formatCode>#,##0</c:formatCode>
                <c:ptCount val="1"/>
                <c:pt idx="0">
                  <c:v>7</c:v>
                </c:pt>
              </c:numCache>
            </c:numRef>
          </c:val>
          <c:extLst>
            <c:ext xmlns:c16="http://schemas.microsoft.com/office/drawing/2014/chart" uri="{C3380CC4-5D6E-409C-BE32-E72D297353CC}">
              <c16:uniqueId val="{00000010-77F9-43FB-89B1-C53713CEC0EE}"/>
            </c:ext>
          </c:extLst>
        </c:ser>
        <c:dLbls>
          <c:showLegendKey val="0"/>
          <c:showVal val="0"/>
          <c:showCatName val="0"/>
          <c:showSerName val="0"/>
          <c:showPercent val="0"/>
          <c:showBubbleSize val="0"/>
        </c:dLbls>
        <c:gapWidth val="150"/>
        <c:shape val="box"/>
        <c:axId val="1256037743"/>
        <c:axId val="1256038159"/>
        <c:axId val="0"/>
      </c:bar3DChart>
      <c:catAx>
        <c:axId val="1256037743"/>
        <c:scaling>
          <c:orientation val="minMax"/>
        </c:scaling>
        <c:delete val="1"/>
        <c:axPos val="b"/>
        <c:majorTickMark val="none"/>
        <c:minorTickMark val="none"/>
        <c:tickLblPos val="nextTo"/>
        <c:crossAx val="1256038159"/>
        <c:crosses val="autoZero"/>
        <c:auto val="1"/>
        <c:lblAlgn val="ctr"/>
        <c:lblOffset val="100"/>
        <c:noMultiLvlLbl val="0"/>
      </c:catAx>
      <c:valAx>
        <c:axId val="125603815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6037743"/>
        <c:crosses val="autoZero"/>
        <c:crossBetween val="between"/>
      </c:valAx>
      <c:spPr>
        <a:noFill/>
        <a:ln>
          <a:noFill/>
        </a:ln>
        <a:effectLst/>
      </c:spPr>
    </c:plotArea>
    <c:legend>
      <c:legendPos val="b"/>
      <c:layout>
        <c:manualLayout>
          <c:xMode val="edge"/>
          <c:yMode val="edge"/>
          <c:x val="6.846777927230345E-2"/>
          <c:y val="0.76793817439486733"/>
          <c:w val="0.89065064549855621"/>
          <c:h val="0.2274321959755030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1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Series 1</c:v>
                </c:pt>
              </c:strCache>
            </c:strRef>
          </c:tx>
          <c:spPr>
            <a:solidFill>
              <a:schemeClr val="accent1"/>
            </a:solidFill>
            <a:ln>
              <a:noFill/>
            </a:ln>
            <a:effectLst/>
            <a:sp3d/>
          </c:spPr>
          <c:invertIfNegative val="0"/>
          <c:dLbls>
            <c:dLbl>
              <c:idx val="0"/>
              <c:layout>
                <c:manualLayout>
                  <c:x val="-4.428290228876519E-17"/>
                  <c:y val="2.7488951389577315E-3"/>
                </c:manualLayout>
              </c:layout>
              <c:spPr>
                <a:noFill/>
                <a:ln>
                  <a:noFill/>
                </a:ln>
                <a:effectLst/>
              </c:spPr>
              <c:txPr>
                <a:bodyPr rot="0" spcFirstLastPara="1" vertOverflow="ellipsis" vert="horz" wrap="square" lIns="38100" tIns="19050" rIns="38100" bIns="19050" anchor="ctr" anchorCtr="1">
                  <a:no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9504830917874396E-2"/>
                      <c:h val="0.10920112388419378"/>
                    </c:manualLayout>
                  </c15:layout>
                </c:ext>
                <c:ext xmlns:c16="http://schemas.microsoft.com/office/drawing/2014/chart" uri="{C3380CC4-5D6E-409C-BE32-E72D297353CC}">
                  <c16:uniqueId val="{00000005-BF9E-4219-A881-EBE9199F1839}"/>
                </c:ext>
              </c:extLst>
            </c:dLbl>
            <c:dLbl>
              <c:idx val="1"/>
              <c:layout>
                <c:manualLayout>
                  <c:x val="6.0386473429950805E-3"/>
                  <c:y val="-3.21050674528156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F9E-4219-A881-EBE9199F1839}"/>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Connectional Giving - Increased my understanding of the importance of giving to the church</c:v>
                </c:pt>
                <c:pt idx="1">
                  <c:v>Connectional Giving - Increased/affirmed my belief that my gifts and offerings support valuable ministries</c:v>
                </c:pt>
                <c:pt idx="2">
                  <c:v>I understand how the church spends apportionments</c:v>
                </c:pt>
                <c:pt idx="3">
                  <c:v>I have shared information from this course</c:v>
                </c:pt>
              </c:strCache>
            </c:strRef>
          </c:cat>
          <c:val>
            <c:numRef>
              <c:f>Sheet1!$B$2:$B$5</c:f>
              <c:numCache>
                <c:formatCode>General</c:formatCode>
                <c:ptCount val="4"/>
                <c:pt idx="0">
                  <c:v>95</c:v>
                </c:pt>
                <c:pt idx="1">
                  <c:v>95</c:v>
                </c:pt>
                <c:pt idx="2">
                  <c:v>95</c:v>
                </c:pt>
                <c:pt idx="3">
                  <c:v>90</c:v>
                </c:pt>
              </c:numCache>
            </c:numRef>
          </c:val>
          <c:extLst>
            <c:ext xmlns:c16="http://schemas.microsoft.com/office/drawing/2014/chart" uri="{C3380CC4-5D6E-409C-BE32-E72D297353CC}">
              <c16:uniqueId val="{00000000-BF9E-4219-A881-EBE9199F1839}"/>
            </c:ext>
          </c:extLst>
        </c:ser>
        <c:dLbls>
          <c:showLegendKey val="0"/>
          <c:showVal val="0"/>
          <c:showCatName val="0"/>
          <c:showSerName val="0"/>
          <c:showPercent val="0"/>
          <c:showBubbleSize val="0"/>
        </c:dLbls>
        <c:gapWidth val="219"/>
        <c:shape val="box"/>
        <c:axId val="789352335"/>
        <c:axId val="789356495"/>
        <c:axId val="0"/>
      </c:bar3DChart>
      <c:catAx>
        <c:axId val="7893523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89356495"/>
        <c:crosses val="autoZero"/>
        <c:auto val="1"/>
        <c:lblAlgn val="ctr"/>
        <c:lblOffset val="100"/>
        <c:noMultiLvlLbl val="0"/>
      </c:catAx>
      <c:valAx>
        <c:axId val="789356495"/>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93523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1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Series 1</c:v>
                </c:pt>
              </c:strCache>
            </c:strRef>
          </c:tx>
          <c:spPr>
            <a:solidFill>
              <a:schemeClr val="accent1"/>
            </a:solidFill>
            <a:ln>
              <a:noFill/>
            </a:ln>
            <a:effectLst/>
            <a:sp3d/>
          </c:spPr>
          <c:invertIfNegative val="0"/>
          <c:dLbls>
            <c:dLbl>
              <c:idx val="0"/>
              <c:layout>
                <c:manualLayout>
                  <c:x val="-4.428290228876519E-17"/>
                  <c:y val="2.7488951389577315E-3"/>
                </c:manualLayout>
              </c:layout>
              <c:spPr>
                <a:noFill/>
                <a:ln>
                  <a:noFill/>
                </a:ln>
                <a:effectLst/>
              </c:spPr>
              <c:txPr>
                <a:bodyPr rot="0" spcFirstLastPara="1" vertOverflow="ellipsis" vert="horz" wrap="square" lIns="38100" tIns="19050" rIns="38100" bIns="19050" anchor="ctr" anchorCtr="1">
                  <a:no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9504830917874396E-2"/>
                      <c:h val="0.10920112388419378"/>
                    </c:manualLayout>
                  </c15:layout>
                </c:ext>
                <c:ext xmlns:c16="http://schemas.microsoft.com/office/drawing/2014/chart" uri="{C3380CC4-5D6E-409C-BE32-E72D297353CC}">
                  <c16:uniqueId val="{00000005-BF9E-4219-A881-EBE9199F1839}"/>
                </c:ext>
              </c:extLst>
            </c:dLbl>
            <c:dLbl>
              <c:idx val="1"/>
              <c:layout>
                <c:manualLayout>
                  <c:x val="6.0386473429950805E-3"/>
                  <c:y val="-3.21050674528156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F9E-4219-A881-EBE9199F1839}"/>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Increased my understanding of what it means to be United Methodist</c:v>
                </c:pt>
                <c:pt idx="1">
                  <c:v>Increased my interest in learning more about United Methodism</c:v>
                </c:pt>
                <c:pt idx="2">
                  <c:v>I feel more connected to the United Methodist Church</c:v>
                </c:pt>
                <c:pt idx="3">
                  <c:v>I understand the structure of the church because of this course</c:v>
                </c:pt>
                <c:pt idx="4">
                  <c:v>I have shared information with others in my church</c:v>
                </c:pt>
              </c:strCache>
            </c:strRef>
          </c:cat>
          <c:val>
            <c:numRef>
              <c:f>Sheet1!$B$2:$B$6</c:f>
              <c:numCache>
                <c:formatCode>General</c:formatCode>
                <c:ptCount val="5"/>
                <c:pt idx="0">
                  <c:v>96</c:v>
                </c:pt>
                <c:pt idx="1">
                  <c:v>92</c:v>
                </c:pt>
                <c:pt idx="2">
                  <c:v>86</c:v>
                </c:pt>
                <c:pt idx="3">
                  <c:v>95</c:v>
                </c:pt>
                <c:pt idx="4">
                  <c:v>75</c:v>
                </c:pt>
              </c:numCache>
            </c:numRef>
          </c:val>
          <c:extLst>
            <c:ext xmlns:c16="http://schemas.microsoft.com/office/drawing/2014/chart" uri="{C3380CC4-5D6E-409C-BE32-E72D297353CC}">
              <c16:uniqueId val="{00000000-BF9E-4219-A881-EBE9199F1839}"/>
            </c:ext>
          </c:extLst>
        </c:ser>
        <c:dLbls>
          <c:showLegendKey val="0"/>
          <c:showVal val="0"/>
          <c:showCatName val="0"/>
          <c:showSerName val="0"/>
          <c:showPercent val="0"/>
          <c:showBubbleSize val="0"/>
        </c:dLbls>
        <c:gapWidth val="219"/>
        <c:shape val="box"/>
        <c:axId val="789352335"/>
        <c:axId val="789356495"/>
        <c:axId val="0"/>
      </c:bar3DChart>
      <c:catAx>
        <c:axId val="7893523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89356495"/>
        <c:crosses val="autoZero"/>
        <c:auto val="1"/>
        <c:lblAlgn val="ctr"/>
        <c:lblOffset val="100"/>
        <c:noMultiLvlLbl val="0"/>
      </c:catAx>
      <c:valAx>
        <c:axId val="789356495"/>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93523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1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Series 1</c:v>
                </c:pt>
              </c:strCache>
            </c:strRef>
          </c:tx>
          <c:spPr>
            <a:solidFill>
              <a:schemeClr val="accent1"/>
            </a:solidFill>
            <a:ln>
              <a:noFill/>
            </a:ln>
            <a:effectLst/>
            <a:sp3d/>
          </c:spPr>
          <c:invertIfNegative val="0"/>
          <c:dLbls>
            <c:dLbl>
              <c:idx val="0"/>
              <c:layout>
                <c:manualLayout>
                  <c:x val="-4.428290228876519E-17"/>
                  <c:y val="2.7488951389577315E-3"/>
                </c:manualLayout>
              </c:layout>
              <c:spPr>
                <a:noFill/>
                <a:ln>
                  <a:noFill/>
                </a:ln>
                <a:effectLst/>
              </c:spPr>
              <c:txPr>
                <a:bodyPr rot="0" spcFirstLastPara="1" vertOverflow="ellipsis" vert="horz" wrap="square" lIns="38100" tIns="19050" rIns="38100" bIns="19050" anchor="ctr" anchorCtr="1">
                  <a:no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9504830917874396E-2"/>
                      <c:h val="0.10920112388419378"/>
                    </c:manualLayout>
                  </c15:layout>
                </c:ext>
                <c:ext xmlns:c16="http://schemas.microsoft.com/office/drawing/2014/chart" uri="{C3380CC4-5D6E-409C-BE32-E72D297353CC}">
                  <c16:uniqueId val="{00000005-BF9E-4219-A881-EBE9199F1839}"/>
                </c:ext>
              </c:extLst>
            </c:dLbl>
            <c:dLbl>
              <c:idx val="1"/>
              <c:layout>
                <c:manualLayout>
                  <c:x val="6.0386473429950805E-3"/>
                  <c:y val="-3.21050674528156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F9E-4219-A881-EBE9199F1839}"/>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This course makes me feel confident that I can build a simple website</c:v>
                </c:pt>
                <c:pt idx="1">
                  <c:v>I have shared information from this course with others in my church</c:v>
                </c:pt>
                <c:pt idx="2">
                  <c:v>My church has implemented tips and tools from this course</c:v>
                </c:pt>
              </c:strCache>
            </c:strRef>
          </c:cat>
          <c:val>
            <c:numRef>
              <c:f>Sheet1!$B$2:$B$4</c:f>
              <c:numCache>
                <c:formatCode>General</c:formatCode>
                <c:ptCount val="3"/>
                <c:pt idx="0">
                  <c:v>71</c:v>
                </c:pt>
                <c:pt idx="1">
                  <c:v>62</c:v>
                </c:pt>
                <c:pt idx="2">
                  <c:v>54</c:v>
                </c:pt>
              </c:numCache>
            </c:numRef>
          </c:val>
          <c:extLst>
            <c:ext xmlns:c16="http://schemas.microsoft.com/office/drawing/2014/chart" uri="{C3380CC4-5D6E-409C-BE32-E72D297353CC}">
              <c16:uniqueId val="{00000000-BF9E-4219-A881-EBE9199F1839}"/>
            </c:ext>
          </c:extLst>
        </c:ser>
        <c:dLbls>
          <c:showLegendKey val="0"/>
          <c:showVal val="0"/>
          <c:showCatName val="0"/>
          <c:showSerName val="0"/>
          <c:showPercent val="0"/>
          <c:showBubbleSize val="0"/>
        </c:dLbls>
        <c:gapWidth val="219"/>
        <c:shape val="box"/>
        <c:axId val="789352335"/>
        <c:axId val="789356495"/>
        <c:axId val="0"/>
      </c:bar3DChart>
      <c:catAx>
        <c:axId val="7893523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89356495"/>
        <c:crosses val="autoZero"/>
        <c:auto val="1"/>
        <c:lblAlgn val="ctr"/>
        <c:lblOffset val="100"/>
        <c:noMultiLvlLbl val="0"/>
      </c:catAx>
      <c:valAx>
        <c:axId val="789356495"/>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93523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650499877261453E-2"/>
          <c:y val="4.813635517697798E-2"/>
          <c:w val="0.93634349649068616"/>
          <c:h val="0.67513895660936019"/>
        </c:manualLayout>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Website grants</c:v>
                </c:pt>
                <c:pt idx="1">
                  <c:v>New church start grants</c:v>
                </c:pt>
                <c:pt idx="2">
                  <c:v>Social Media (Burlap) grants</c:v>
                </c:pt>
                <c:pt idx="3">
                  <c:v>Social Media grants</c:v>
                </c:pt>
                <c:pt idx="4">
                  <c:v>Creative Services</c:v>
                </c:pt>
                <c:pt idx="5">
                  <c:v>Media purchases </c:v>
                </c:pt>
                <c:pt idx="6">
                  <c:v>Website support</c:v>
                </c:pt>
              </c:strCache>
            </c:strRef>
          </c:cat>
          <c:val>
            <c:numRef>
              <c:f>Sheet1!$B$2:$B$8</c:f>
              <c:numCache>
                <c:formatCode>General</c:formatCode>
                <c:ptCount val="7"/>
                <c:pt idx="0">
                  <c:v>338</c:v>
                </c:pt>
                <c:pt idx="1">
                  <c:v>56</c:v>
                </c:pt>
                <c:pt idx="2">
                  <c:v>0</c:v>
                </c:pt>
                <c:pt idx="3">
                  <c:v>0</c:v>
                </c:pt>
                <c:pt idx="4">
                  <c:v>0</c:v>
                </c:pt>
                <c:pt idx="5">
                  <c:v>0</c:v>
                </c:pt>
                <c:pt idx="6">
                  <c:v>0</c:v>
                </c:pt>
              </c:numCache>
            </c:numRef>
          </c:val>
          <c:extLst>
            <c:ext xmlns:c16="http://schemas.microsoft.com/office/drawing/2014/chart" uri="{C3380CC4-5D6E-409C-BE32-E72D297353CC}">
              <c16:uniqueId val="{00000000-3F05-49C7-8D7A-17B74A55B320}"/>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Website grants</c:v>
                </c:pt>
                <c:pt idx="1">
                  <c:v>New church start grants</c:v>
                </c:pt>
                <c:pt idx="2">
                  <c:v>Social Media (Burlap) grants</c:v>
                </c:pt>
                <c:pt idx="3">
                  <c:v>Social Media grants</c:v>
                </c:pt>
                <c:pt idx="4">
                  <c:v>Creative Services</c:v>
                </c:pt>
                <c:pt idx="5">
                  <c:v>Media purchases </c:v>
                </c:pt>
                <c:pt idx="6">
                  <c:v>Website support</c:v>
                </c:pt>
              </c:strCache>
            </c:strRef>
          </c:cat>
          <c:val>
            <c:numRef>
              <c:f>Sheet1!$C$2:$C$8</c:f>
              <c:numCache>
                <c:formatCode>General</c:formatCode>
                <c:ptCount val="7"/>
                <c:pt idx="0">
                  <c:v>303</c:v>
                </c:pt>
                <c:pt idx="1">
                  <c:v>32</c:v>
                </c:pt>
                <c:pt idx="2">
                  <c:v>466</c:v>
                </c:pt>
                <c:pt idx="3">
                  <c:v>26</c:v>
                </c:pt>
                <c:pt idx="4">
                  <c:v>55</c:v>
                </c:pt>
                <c:pt idx="5">
                  <c:v>15</c:v>
                </c:pt>
                <c:pt idx="6">
                  <c:v>20</c:v>
                </c:pt>
              </c:numCache>
            </c:numRef>
          </c:val>
          <c:extLst>
            <c:ext xmlns:c16="http://schemas.microsoft.com/office/drawing/2014/chart" uri="{C3380CC4-5D6E-409C-BE32-E72D297353CC}">
              <c16:uniqueId val="{00000001-3F05-49C7-8D7A-17B74A55B320}"/>
            </c:ext>
          </c:extLst>
        </c:ser>
        <c:dLbls>
          <c:showLegendKey val="0"/>
          <c:showVal val="0"/>
          <c:showCatName val="0"/>
          <c:showSerName val="0"/>
          <c:showPercent val="0"/>
          <c:showBubbleSize val="0"/>
        </c:dLbls>
        <c:gapWidth val="219"/>
        <c:overlap val="-27"/>
        <c:axId val="1781870559"/>
        <c:axId val="1781866815"/>
      </c:barChart>
      <c:catAx>
        <c:axId val="17818705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81866815"/>
        <c:crosses val="autoZero"/>
        <c:auto val="1"/>
        <c:lblAlgn val="ctr"/>
        <c:lblOffset val="100"/>
        <c:noMultiLvlLbl val="0"/>
      </c:catAx>
      <c:valAx>
        <c:axId val="178186681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818705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2017</c:v>
                </c:pt>
              </c:strCache>
            </c:strRef>
          </c:tx>
          <c:spPr>
            <a:solidFill>
              <a:schemeClr val="accent1"/>
            </a:solidFill>
            <a:ln>
              <a:noFill/>
            </a:ln>
            <a:effectLst/>
            <a:sp3d/>
          </c:spPr>
          <c:invertIfNegative val="0"/>
          <c:dLbls>
            <c:dLbl>
              <c:idx val="0"/>
              <c:layout>
                <c:manualLayout>
                  <c:x val="1.3340004035613574E-3"/>
                  <c:y val="-1.47261828632453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446-474B-BD3E-8B4E9998B839}"/>
                </c:ext>
              </c:extLst>
            </c:dLbl>
            <c:dLbl>
              <c:idx val="1"/>
              <c:layout>
                <c:manualLayout>
                  <c:x val="5.3360016142455276E-3"/>
                  <c:y val="-2.94523657264907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446-474B-BD3E-8B4E9998B839}"/>
                </c:ext>
              </c:extLst>
            </c:dLbl>
            <c:dLbl>
              <c:idx val="2"/>
              <c:layout>
                <c:manualLayout>
                  <c:x val="5.3360016142454296E-3"/>
                  <c:y val="-2.57708200106793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446-474B-BD3E-8B4E9998B839}"/>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Outreach Resources *</c:v>
                </c:pt>
                <c:pt idx="1">
                  <c:v>Demographic Reports **</c:v>
                </c:pt>
                <c:pt idx="2">
                  <c:v>CMPT Downloads</c:v>
                </c:pt>
              </c:strCache>
            </c:strRef>
          </c:cat>
          <c:val>
            <c:numRef>
              <c:f>Sheet1!$B$2:$B$4</c:f>
              <c:numCache>
                <c:formatCode>General</c:formatCode>
                <c:ptCount val="3"/>
                <c:pt idx="0">
                  <c:v>1499</c:v>
                </c:pt>
                <c:pt idx="1">
                  <c:v>823</c:v>
                </c:pt>
                <c:pt idx="2">
                  <c:v>569</c:v>
                </c:pt>
              </c:numCache>
            </c:numRef>
          </c:val>
          <c:extLst>
            <c:ext xmlns:c16="http://schemas.microsoft.com/office/drawing/2014/chart" uri="{C3380CC4-5D6E-409C-BE32-E72D297353CC}">
              <c16:uniqueId val="{00000000-F446-474B-BD3E-8B4E9998B839}"/>
            </c:ext>
          </c:extLst>
        </c:ser>
        <c:ser>
          <c:idx val="1"/>
          <c:order val="1"/>
          <c:tx>
            <c:strRef>
              <c:f>Sheet1!$C$1</c:f>
              <c:strCache>
                <c:ptCount val="1"/>
                <c:pt idx="0">
                  <c:v>2018</c:v>
                </c:pt>
              </c:strCache>
            </c:strRef>
          </c:tx>
          <c:spPr>
            <a:solidFill>
              <a:schemeClr val="accent2"/>
            </a:solidFill>
            <a:ln>
              <a:noFill/>
            </a:ln>
            <a:effectLst/>
            <a:sp3d/>
          </c:spPr>
          <c:invertIfNegative val="0"/>
          <c:dLbls>
            <c:dLbl>
              <c:idx val="0"/>
              <c:layout>
                <c:manualLayout>
                  <c:x val="2.0010006053420681E-2"/>
                  <c:y val="-4.04970028739248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446-474B-BD3E-8B4E9998B839}"/>
                </c:ext>
              </c:extLst>
            </c:dLbl>
            <c:dLbl>
              <c:idx val="1"/>
              <c:layout>
                <c:manualLayout>
                  <c:x val="9.3380028249295758E-3"/>
                  <c:y val="-2.20892742948681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46-474B-BD3E-8B4E9998B839}"/>
                </c:ext>
              </c:extLst>
            </c:dLbl>
            <c:dLbl>
              <c:idx val="2"/>
              <c:layout>
                <c:manualLayout>
                  <c:x val="1.0672003228490958E-2"/>
                  <c:y val="-2.2089274294868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446-474B-BD3E-8B4E9998B839}"/>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Outreach Resources *</c:v>
                </c:pt>
                <c:pt idx="1">
                  <c:v>Demographic Reports **</c:v>
                </c:pt>
                <c:pt idx="2">
                  <c:v>CMPT Downloads</c:v>
                </c:pt>
              </c:strCache>
            </c:strRef>
          </c:cat>
          <c:val>
            <c:numRef>
              <c:f>Sheet1!$C$2:$C$4</c:f>
              <c:numCache>
                <c:formatCode>General</c:formatCode>
                <c:ptCount val="3"/>
                <c:pt idx="0">
                  <c:v>1040</c:v>
                </c:pt>
                <c:pt idx="1">
                  <c:v>411</c:v>
                </c:pt>
                <c:pt idx="2">
                  <c:v>1247</c:v>
                </c:pt>
              </c:numCache>
            </c:numRef>
          </c:val>
          <c:extLst>
            <c:ext xmlns:c16="http://schemas.microsoft.com/office/drawing/2014/chart" uri="{C3380CC4-5D6E-409C-BE32-E72D297353CC}">
              <c16:uniqueId val="{00000001-F446-474B-BD3E-8B4E9998B839}"/>
            </c:ext>
          </c:extLst>
        </c:ser>
        <c:dLbls>
          <c:showLegendKey val="0"/>
          <c:showVal val="0"/>
          <c:showCatName val="0"/>
          <c:showSerName val="0"/>
          <c:showPercent val="0"/>
          <c:showBubbleSize val="0"/>
        </c:dLbls>
        <c:gapWidth val="150"/>
        <c:shape val="box"/>
        <c:axId val="781345967"/>
        <c:axId val="781352623"/>
        <c:axId val="0"/>
      </c:bar3DChart>
      <c:catAx>
        <c:axId val="78134596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1352623"/>
        <c:crosses val="autoZero"/>
        <c:auto val="1"/>
        <c:lblAlgn val="ctr"/>
        <c:lblOffset val="100"/>
        <c:noMultiLvlLbl val="0"/>
      </c:catAx>
      <c:valAx>
        <c:axId val="7813526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13459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Series 1</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Engage people with story of God's work</c:v>
                </c:pt>
                <c:pt idx="1">
                  <c:v>Equip the UMC</c:v>
                </c:pt>
                <c:pt idx="2">
                  <c:v>Claim our role</c:v>
                </c:pt>
                <c:pt idx="3">
                  <c:v>Nurture our people</c:v>
                </c:pt>
                <c:pt idx="4">
                  <c:v>Personal Development</c:v>
                </c:pt>
              </c:strCache>
            </c:strRef>
          </c:cat>
          <c:val>
            <c:numRef>
              <c:f>Sheet1!$B$2:$B$6</c:f>
              <c:numCache>
                <c:formatCode>General</c:formatCode>
                <c:ptCount val="5"/>
                <c:pt idx="0">
                  <c:v>95</c:v>
                </c:pt>
                <c:pt idx="1">
                  <c:v>98</c:v>
                </c:pt>
                <c:pt idx="2">
                  <c:v>94</c:v>
                </c:pt>
                <c:pt idx="3">
                  <c:v>98</c:v>
                </c:pt>
                <c:pt idx="4">
                  <c:v>97</c:v>
                </c:pt>
              </c:numCache>
            </c:numRef>
          </c:val>
          <c:extLst>
            <c:ext xmlns:c16="http://schemas.microsoft.com/office/drawing/2014/chart" uri="{C3380CC4-5D6E-409C-BE32-E72D297353CC}">
              <c16:uniqueId val="{00000000-729B-4E11-8187-5546685D0D14}"/>
            </c:ext>
          </c:extLst>
        </c:ser>
        <c:dLbls>
          <c:showLegendKey val="0"/>
          <c:showVal val="0"/>
          <c:showCatName val="0"/>
          <c:showSerName val="0"/>
          <c:showPercent val="0"/>
          <c:showBubbleSize val="0"/>
        </c:dLbls>
        <c:gapWidth val="150"/>
        <c:shape val="box"/>
        <c:axId val="351648095"/>
        <c:axId val="351634783"/>
        <c:axId val="0"/>
      </c:bar3DChart>
      <c:catAx>
        <c:axId val="35164809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1634783"/>
        <c:crosses val="autoZero"/>
        <c:auto val="1"/>
        <c:lblAlgn val="ctr"/>
        <c:lblOffset val="100"/>
        <c:noMultiLvlLbl val="0"/>
      </c:catAx>
      <c:valAx>
        <c:axId val="351634783"/>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164809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4950588940170292E-2"/>
          <c:y val="4.7676826724496087E-2"/>
          <c:w val="0.92037540662065453"/>
          <c:h val="0.64596985202218737"/>
        </c:manualLayout>
      </c:layout>
      <c:bar3DChart>
        <c:barDir val="col"/>
        <c:grouping val="clustered"/>
        <c:varyColors val="0"/>
        <c:ser>
          <c:idx val="0"/>
          <c:order val="0"/>
          <c:tx>
            <c:strRef>
              <c:f>Sheet1!$B$1</c:f>
              <c:strCache>
                <c:ptCount val="1"/>
                <c:pt idx="0">
                  <c:v>Page Views</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2014</c:v>
                </c:pt>
                <c:pt idx="1">
                  <c:v>2015</c:v>
                </c:pt>
                <c:pt idx="2">
                  <c:v>2016</c:v>
                </c:pt>
                <c:pt idx="3">
                  <c:v>2017</c:v>
                </c:pt>
                <c:pt idx="4">
                  <c:v>2018</c:v>
                </c:pt>
              </c:numCache>
            </c:numRef>
          </c:cat>
          <c:val>
            <c:numRef>
              <c:f>Sheet1!$B$2:$B$6</c:f>
              <c:numCache>
                <c:formatCode>General</c:formatCode>
                <c:ptCount val="5"/>
                <c:pt idx="0">
                  <c:v>1077</c:v>
                </c:pt>
                <c:pt idx="1">
                  <c:v>1323</c:v>
                </c:pt>
                <c:pt idx="2">
                  <c:v>1532</c:v>
                </c:pt>
                <c:pt idx="3">
                  <c:v>1311</c:v>
                </c:pt>
                <c:pt idx="4">
                  <c:v>1732</c:v>
                </c:pt>
              </c:numCache>
            </c:numRef>
          </c:val>
          <c:extLst>
            <c:ext xmlns:c16="http://schemas.microsoft.com/office/drawing/2014/chart" uri="{C3380CC4-5D6E-409C-BE32-E72D297353CC}">
              <c16:uniqueId val="{00000000-0495-4CD1-A3AA-B37C31D34EDB}"/>
            </c:ext>
          </c:extLst>
        </c:ser>
        <c:ser>
          <c:idx val="1"/>
          <c:order val="1"/>
          <c:tx>
            <c:strRef>
              <c:f>Sheet1!$C$1</c:f>
              <c:strCache>
                <c:ptCount val="1"/>
                <c:pt idx="0">
                  <c:v>Sessions</c:v>
                </c:pt>
              </c:strCache>
            </c:strRef>
          </c:tx>
          <c:spPr>
            <a:solidFill>
              <a:schemeClr val="accent2"/>
            </a:solidFill>
            <a:ln>
              <a:noFill/>
            </a:ln>
            <a:effectLst/>
            <a:sp3d/>
          </c:spPr>
          <c:invertIfNegative val="0"/>
          <c:dLbls>
            <c:dLbl>
              <c:idx val="0"/>
              <c:layout>
                <c:manualLayout>
                  <c:x val="1.3340004035613794E-2"/>
                  <c:y val="-1.840772857905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495-4CD1-A3AA-B37C31D34EDB}"/>
                </c:ext>
              </c:extLst>
            </c:dLbl>
            <c:dLbl>
              <c:idx val="1"/>
              <c:layout>
                <c:manualLayout>
                  <c:x val="1.2006003632052486E-2"/>
                  <c:y val="-2.20892742948681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495-4CD1-A3AA-B37C31D34EDB}"/>
                </c:ext>
              </c:extLst>
            </c:dLbl>
            <c:dLbl>
              <c:idx val="2"/>
              <c:layout>
                <c:manualLayout>
                  <c:x val="1.6008004842736585E-2"/>
                  <c:y val="-2.20892742948680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495-4CD1-A3AA-B37C31D34EDB}"/>
                </c:ext>
              </c:extLst>
            </c:dLbl>
            <c:dLbl>
              <c:idx val="3"/>
              <c:layout>
                <c:manualLayout>
                  <c:x val="1.2006003632052339E-2"/>
                  <c:y val="-1.47261828632453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495-4CD1-A3AA-B37C31D34EDB}"/>
                </c:ext>
              </c:extLst>
            </c:dLbl>
            <c:dLbl>
              <c:idx val="4"/>
              <c:layout>
                <c:manualLayout>
                  <c:x val="1.4674004439175103E-2"/>
                  <c:y val="-7.363091431622747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495-4CD1-A3AA-B37C31D34ED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2014</c:v>
                </c:pt>
                <c:pt idx="1">
                  <c:v>2015</c:v>
                </c:pt>
                <c:pt idx="2">
                  <c:v>2016</c:v>
                </c:pt>
                <c:pt idx="3">
                  <c:v>2017</c:v>
                </c:pt>
                <c:pt idx="4">
                  <c:v>2018</c:v>
                </c:pt>
              </c:numCache>
            </c:numRef>
          </c:cat>
          <c:val>
            <c:numRef>
              <c:f>Sheet1!$C$2:$C$6</c:f>
              <c:numCache>
                <c:formatCode>General</c:formatCode>
                <c:ptCount val="5"/>
                <c:pt idx="0">
                  <c:v>565</c:v>
                </c:pt>
                <c:pt idx="1">
                  <c:v>706</c:v>
                </c:pt>
                <c:pt idx="2">
                  <c:v>975</c:v>
                </c:pt>
                <c:pt idx="3">
                  <c:v>895</c:v>
                </c:pt>
                <c:pt idx="4">
                  <c:v>955</c:v>
                </c:pt>
              </c:numCache>
            </c:numRef>
          </c:val>
          <c:extLst>
            <c:ext xmlns:c16="http://schemas.microsoft.com/office/drawing/2014/chart" uri="{C3380CC4-5D6E-409C-BE32-E72D297353CC}">
              <c16:uniqueId val="{00000001-0495-4CD1-A3AA-B37C31D34EDB}"/>
            </c:ext>
          </c:extLst>
        </c:ser>
        <c:ser>
          <c:idx val="2"/>
          <c:order val="2"/>
          <c:tx>
            <c:strRef>
              <c:f>Sheet1!$D$1</c:f>
              <c:strCache>
                <c:ptCount val="1"/>
                <c:pt idx="0">
                  <c:v>Users</c:v>
                </c:pt>
              </c:strCache>
            </c:strRef>
          </c:tx>
          <c:spPr>
            <a:solidFill>
              <a:schemeClr val="accent3"/>
            </a:solidFill>
            <a:ln>
              <a:noFill/>
            </a:ln>
            <a:effectLst/>
            <a:sp3d/>
          </c:spPr>
          <c:invertIfNegative val="0"/>
          <c:dLbls>
            <c:dLbl>
              <c:idx val="0"/>
              <c:layout>
                <c:manualLayout>
                  <c:x val="1.067200322849105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495-4CD1-A3AA-B37C31D34EDB}"/>
                </c:ext>
              </c:extLst>
            </c:dLbl>
            <c:dLbl>
              <c:idx val="1"/>
              <c:layout>
                <c:manualLayout>
                  <c:x val="1.2006003632052486E-2"/>
                  <c:y val="-3.68154571581134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495-4CD1-A3AA-B37C31D34EDB}"/>
                </c:ext>
              </c:extLst>
            </c:dLbl>
            <c:dLbl>
              <c:idx val="2"/>
              <c:layout>
                <c:manualLayout>
                  <c:x val="1.3340004035613721E-2"/>
                  <c:y val="-1.840772857905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495-4CD1-A3AA-B37C31D34EDB}"/>
                </c:ext>
              </c:extLst>
            </c:dLbl>
            <c:dLbl>
              <c:idx val="3"/>
              <c:layout>
                <c:manualLayout>
                  <c:x val="1.0672003228490958E-2"/>
                  <c:y val="-3.68154571581134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495-4CD1-A3AA-B37C31D34EDB}"/>
                </c:ext>
              </c:extLst>
            </c:dLbl>
            <c:dLbl>
              <c:idx val="4"/>
              <c:layout>
                <c:manualLayout>
                  <c:x val="1.4674004439175103E-2"/>
                  <c:y val="-3.68154571581134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495-4CD1-A3AA-B37C31D34ED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2014</c:v>
                </c:pt>
                <c:pt idx="1">
                  <c:v>2015</c:v>
                </c:pt>
                <c:pt idx="2">
                  <c:v>2016</c:v>
                </c:pt>
                <c:pt idx="3">
                  <c:v>2017</c:v>
                </c:pt>
                <c:pt idx="4">
                  <c:v>2018</c:v>
                </c:pt>
              </c:numCache>
            </c:numRef>
          </c:cat>
          <c:val>
            <c:numRef>
              <c:f>Sheet1!$D$2:$D$6</c:f>
              <c:numCache>
                <c:formatCode>General</c:formatCode>
                <c:ptCount val="5"/>
                <c:pt idx="0">
                  <c:v>405</c:v>
                </c:pt>
                <c:pt idx="1">
                  <c:v>478</c:v>
                </c:pt>
                <c:pt idx="2">
                  <c:v>708</c:v>
                </c:pt>
                <c:pt idx="3">
                  <c:v>657</c:v>
                </c:pt>
                <c:pt idx="4">
                  <c:v>725</c:v>
                </c:pt>
              </c:numCache>
            </c:numRef>
          </c:val>
          <c:extLst>
            <c:ext xmlns:c16="http://schemas.microsoft.com/office/drawing/2014/chart" uri="{C3380CC4-5D6E-409C-BE32-E72D297353CC}">
              <c16:uniqueId val="{00000002-0495-4CD1-A3AA-B37C31D34EDB}"/>
            </c:ext>
          </c:extLst>
        </c:ser>
        <c:dLbls>
          <c:showLegendKey val="0"/>
          <c:showVal val="0"/>
          <c:showCatName val="0"/>
          <c:showSerName val="0"/>
          <c:showPercent val="0"/>
          <c:showBubbleSize val="0"/>
        </c:dLbls>
        <c:gapWidth val="150"/>
        <c:shape val="box"/>
        <c:axId val="271600559"/>
        <c:axId val="271598479"/>
        <c:axId val="0"/>
      </c:bar3DChart>
      <c:catAx>
        <c:axId val="27160055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1598479"/>
        <c:crosses val="autoZero"/>
        <c:auto val="1"/>
        <c:lblAlgn val="ctr"/>
        <c:lblOffset val="100"/>
        <c:noMultiLvlLbl val="0"/>
      </c:catAx>
      <c:valAx>
        <c:axId val="2715984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16005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UMNS Page Views* 2014-18 </a:t>
            </a:r>
          </a:p>
          <a:p>
            <a:pPr>
              <a:defRPr/>
            </a:pPr>
            <a:r>
              <a:rPr lang="en-US" sz="1200" dirty="0" smtClean="0"/>
              <a:t>(</a:t>
            </a:r>
            <a:r>
              <a:rPr lang="en-US" sz="1200" baseline="0" dirty="0" smtClean="0"/>
              <a:t>in ‘000’s)</a:t>
            </a:r>
            <a:endParaRPr lang="en-US" sz="12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2991426071741033"/>
          <c:y val="0.17171296296296296"/>
          <c:w val="0.83953018372703414"/>
          <c:h val="0.65144320501603969"/>
        </c:manualLayout>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Dataset2!$A$18:$A$22</c:f>
              <c:strCache>
                <c:ptCount val="5"/>
                <c:pt idx="0">
                  <c:v>2014</c:v>
                </c:pt>
                <c:pt idx="1">
                  <c:v>2015</c:v>
                </c:pt>
                <c:pt idx="2">
                  <c:v>2016</c:v>
                </c:pt>
                <c:pt idx="3">
                  <c:v>2017</c:v>
                </c:pt>
                <c:pt idx="4">
                  <c:v>2018</c:v>
                </c:pt>
              </c:strCache>
            </c:strRef>
          </c:cat>
          <c:val>
            <c:numRef>
              <c:f>Dataset2!$B$18:$B$22</c:f>
              <c:numCache>
                <c:formatCode>General</c:formatCode>
                <c:ptCount val="5"/>
                <c:pt idx="0">
                  <c:v>1545</c:v>
                </c:pt>
                <c:pt idx="1">
                  <c:v>1933</c:v>
                </c:pt>
                <c:pt idx="2">
                  <c:v>3503</c:v>
                </c:pt>
                <c:pt idx="3">
                  <c:v>3041</c:v>
                </c:pt>
                <c:pt idx="4">
                  <c:v>4185</c:v>
                </c:pt>
              </c:numCache>
            </c:numRef>
          </c:val>
          <c:extLst>
            <c:ext xmlns:c16="http://schemas.microsoft.com/office/drawing/2014/chart" uri="{C3380CC4-5D6E-409C-BE32-E72D297353CC}">
              <c16:uniqueId val="{00000000-8F2E-4A9C-B011-A9C75AD705B2}"/>
            </c:ext>
          </c:extLst>
        </c:ser>
        <c:dLbls>
          <c:showLegendKey val="0"/>
          <c:showVal val="0"/>
          <c:showCatName val="0"/>
          <c:showSerName val="0"/>
          <c:showPercent val="0"/>
          <c:showBubbleSize val="0"/>
        </c:dLbls>
        <c:gapWidth val="150"/>
        <c:shape val="box"/>
        <c:axId val="1315206735"/>
        <c:axId val="1315207567"/>
        <c:axId val="0"/>
      </c:bar3DChart>
      <c:catAx>
        <c:axId val="131520673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15207567"/>
        <c:crosses val="autoZero"/>
        <c:auto val="1"/>
        <c:lblAlgn val="ctr"/>
        <c:lblOffset val="100"/>
        <c:noMultiLvlLbl val="0"/>
      </c:catAx>
      <c:valAx>
        <c:axId val="13152075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152067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UMNS</a:t>
            </a:r>
            <a:r>
              <a:rPr lang="en-US" baseline="0"/>
              <a:t> Page Views 2017-18 By Month</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Dataset2!$B$1</c:f>
              <c:strCache>
                <c:ptCount val="1"/>
                <c:pt idx="0">
                  <c:v>2017</c:v>
                </c:pt>
              </c:strCache>
            </c:strRef>
          </c:tx>
          <c:spPr>
            <a:solidFill>
              <a:schemeClr val="accent1"/>
            </a:solidFill>
            <a:ln>
              <a:noFill/>
            </a:ln>
            <a:effectLst/>
            <a:sp3d/>
          </c:spPr>
          <c:invertIfNegative val="0"/>
          <c:cat>
            <c:strRef>
              <c:f>Dataset2!$A$2:$A$13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Dataset2!$B$2:$B$13</c:f>
              <c:numCache>
                <c:formatCode>General</c:formatCode>
                <c:ptCount val="12"/>
                <c:pt idx="0">
                  <c:v>384036</c:v>
                </c:pt>
                <c:pt idx="1">
                  <c:v>267328</c:v>
                </c:pt>
                <c:pt idx="2">
                  <c:v>267629</c:v>
                </c:pt>
                <c:pt idx="3">
                  <c:v>462490</c:v>
                </c:pt>
                <c:pt idx="4">
                  <c:v>280218</c:v>
                </c:pt>
                <c:pt idx="5">
                  <c:v>185819</c:v>
                </c:pt>
                <c:pt idx="6">
                  <c:v>209787</c:v>
                </c:pt>
                <c:pt idx="7">
                  <c:v>213926</c:v>
                </c:pt>
                <c:pt idx="8">
                  <c:v>173707</c:v>
                </c:pt>
                <c:pt idx="9">
                  <c:v>228752</c:v>
                </c:pt>
                <c:pt idx="10">
                  <c:v>231850</c:v>
                </c:pt>
                <c:pt idx="11">
                  <c:v>135480</c:v>
                </c:pt>
              </c:numCache>
            </c:numRef>
          </c:val>
          <c:extLst>
            <c:ext xmlns:c16="http://schemas.microsoft.com/office/drawing/2014/chart" uri="{C3380CC4-5D6E-409C-BE32-E72D297353CC}">
              <c16:uniqueId val="{00000000-1A07-4181-82AD-4C4829929B12}"/>
            </c:ext>
          </c:extLst>
        </c:ser>
        <c:ser>
          <c:idx val="1"/>
          <c:order val="1"/>
          <c:tx>
            <c:strRef>
              <c:f>Dataset2!$C$1</c:f>
              <c:strCache>
                <c:ptCount val="1"/>
                <c:pt idx="0">
                  <c:v>2018 umc</c:v>
                </c:pt>
              </c:strCache>
            </c:strRef>
          </c:tx>
          <c:spPr>
            <a:solidFill>
              <a:schemeClr val="accent2"/>
            </a:solidFill>
            <a:ln>
              <a:noFill/>
            </a:ln>
            <a:effectLst/>
            <a:sp3d/>
          </c:spPr>
          <c:invertIfNegative val="0"/>
          <c:cat>
            <c:strRef>
              <c:f>Dataset2!$A$2:$A$13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Dataset2!$C$2:$C$13</c:f>
            </c:numRef>
          </c:val>
          <c:extLst>
            <c:ext xmlns:c16="http://schemas.microsoft.com/office/drawing/2014/chart" uri="{C3380CC4-5D6E-409C-BE32-E72D297353CC}">
              <c16:uniqueId val="{00000001-1A07-4181-82AD-4C4829929B12}"/>
            </c:ext>
          </c:extLst>
        </c:ser>
        <c:ser>
          <c:idx val="2"/>
          <c:order val="2"/>
          <c:tx>
            <c:strRef>
              <c:f>Dataset2!$D$1</c:f>
              <c:strCache>
                <c:ptCount val="1"/>
                <c:pt idx="0">
                  <c:v>2018 umnews</c:v>
                </c:pt>
              </c:strCache>
            </c:strRef>
          </c:tx>
          <c:spPr>
            <a:solidFill>
              <a:schemeClr val="accent3"/>
            </a:solidFill>
            <a:ln>
              <a:noFill/>
            </a:ln>
            <a:effectLst/>
            <a:sp3d/>
          </c:spPr>
          <c:invertIfNegative val="0"/>
          <c:cat>
            <c:strRef>
              <c:f>Dataset2!$A$2:$A$13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Dataset2!$D$2:$D$13</c:f>
            </c:numRef>
          </c:val>
          <c:extLst>
            <c:ext xmlns:c16="http://schemas.microsoft.com/office/drawing/2014/chart" uri="{C3380CC4-5D6E-409C-BE32-E72D297353CC}">
              <c16:uniqueId val="{00000002-1A07-4181-82AD-4C4829929B12}"/>
            </c:ext>
          </c:extLst>
        </c:ser>
        <c:ser>
          <c:idx val="3"/>
          <c:order val="3"/>
          <c:tx>
            <c:strRef>
              <c:f>Dataset2!$E$1</c:f>
              <c:strCache>
                <c:ptCount val="1"/>
                <c:pt idx="0">
                  <c:v>2018</c:v>
                </c:pt>
              </c:strCache>
            </c:strRef>
          </c:tx>
          <c:spPr>
            <a:solidFill>
              <a:schemeClr val="accent4"/>
            </a:solidFill>
            <a:ln>
              <a:noFill/>
            </a:ln>
            <a:effectLst/>
            <a:sp3d/>
          </c:spPr>
          <c:invertIfNegative val="0"/>
          <c:cat>
            <c:strRef>
              <c:f>Dataset2!$A$2:$A$13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Dataset2!$E$2:$E$13</c:f>
              <c:numCache>
                <c:formatCode>General</c:formatCode>
                <c:ptCount val="12"/>
                <c:pt idx="0">
                  <c:v>536669</c:v>
                </c:pt>
                <c:pt idx="1">
                  <c:v>416043</c:v>
                </c:pt>
                <c:pt idx="2">
                  <c:v>581206</c:v>
                </c:pt>
                <c:pt idx="3">
                  <c:v>375568</c:v>
                </c:pt>
                <c:pt idx="4">
                  <c:v>504910</c:v>
                </c:pt>
                <c:pt idx="5">
                  <c:v>424782</c:v>
                </c:pt>
                <c:pt idx="6">
                  <c:v>237942</c:v>
                </c:pt>
                <c:pt idx="7">
                  <c:v>184690</c:v>
                </c:pt>
                <c:pt idx="8">
                  <c:v>206377</c:v>
                </c:pt>
                <c:pt idx="9">
                  <c:v>299319</c:v>
                </c:pt>
                <c:pt idx="10">
                  <c:v>241438</c:v>
                </c:pt>
                <c:pt idx="11">
                  <c:v>176365</c:v>
                </c:pt>
              </c:numCache>
            </c:numRef>
          </c:val>
          <c:extLst>
            <c:ext xmlns:c16="http://schemas.microsoft.com/office/drawing/2014/chart" uri="{C3380CC4-5D6E-409C-BE32-E72D297353CC}">
              <c16:uniqueId val="{00000003-1A07-4181-82AD-4C4829929B12}"/>
            </c:ext>
          </c:extLst>
        </c:ser>
        <c:dLbls>
          <c:showLegendKey val="0"/>
          <c:showVal val="0"/>
          <c:showCatName val="0"/>
          <c:showSerName val="0"/>
          <c:showPercent val="0"/>
          <c:showBubbleSize val="0"/>
        </c:dLbls>
        <c:gapWidth val="150"/>
        <c:shape val="box"/>
        <c:axId val="1307732719"/>
        <c:axId val="1307733135"/>
        <c:axId val="0"/>
      </c:bar3DChart>
      <c:catAx>
        <c:axId val="130773271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7733135"/>
        <c:crosses val="autoZero"/>
        <c:auto val="1"/>
        <c:lblAlgn val="ctr"/>
        <c:lblOffset val="100"/>
        <c:noMultiLvlLbl val="0"/>
      </c:catAx>
      <c:valAx>
        <c:axId val="13077331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77327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719626079348777E-2"/>
          <c:y val="4.758858079974481E-2"/>
          <c:w val="0.94348006770892767"/>
          <c:h val="0.83765958884370739"/>
        </c:manualLayout>
      </c:layout>
      <c:bar3DChart>
        <c:barDir val="col"/>
        <c:grouping val="clustered"/>
        <c:varyColors val="0"/>
        <c:ser>
          <c:idx val="0"/>
          <c:order val="0"/>
          <c:tx>
            <c:strRef>
              <c:f>Sheet1!$B$1</c:f>
              <c:strCache>
                <c:ptCount val="1"/>
                <c:pt idx="0">
                  <c:v>Series 1</c:v>
                </c:pt>
              </c:strCache>
            </c:strRef>
          </c:tx>
          <c:spPr>
            <a:solidFill>
              <a:schemeClr val="accent1"/>
            </a:solidFill>
            <a:ln>
              <a:noFill/>
            </a:ln>
            <a:effectLst/>
            <a:sp3d/>
          </c:spPr>
          <c:invertIfNegative val="0"/>
          <c:dLbls>
            <c:dLbl>
              <c:idx val="0"/>
              <c:layout>
                <c:manualLayout>
                  <c:x val="0"/>
                  <c:y val="-3.79423524442367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DCF-40B7-A958-44C9A8F520B1}"/>
                </c:ext>
              </c:extLst>
            </c:dLbl>
            <c:dLbl>
              <c:idx val="1"/>
              <c:layout>
                <c:manualLayout>
                  <c:x val="6.0386473429951248E-3"/>
                  <c:y val="-3.50237099485261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DCF-40B7-A958-44C9A8F520B1}"/>
                </c:ext>
              </c:extLst>
            </c:dLbl>
            <c:dLbl>
              <c:idx val="2"/>
              <c:layout>
                <c:manualLayout>
                  <c:x val="-1.2077294685990338E-3"/>
                  <c:y val="-4.08609949399472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DCF-40B7-A958-44C9A8F520B1}"/>
                </c:ext>
              </c:extLst>
            </c:dLbl>
            <c:dLbl>
              <c:idx val="3"/>
              <c:layout>
                <c:manualLayout>
                  <c:x val="1.2077294685989453E-3"/>
                  <c:y val="-4.37796374356577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DCF-40B7-A958-44C9A8F520B1}"/>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trust UM News to provide objective coverage</c:v>
                </c:pt>
                <c:pt idx="1">
                  <c:v>I believe UM News is fair</c:v>
                </c:pt>
                <c:pt idx="2">
                  <c:v>I consider UM News to be a faithful ministry</c:v>
                </c:pt>
                <c:pt idx="3">
                  <c:v>UM News is global in coverage</c:v>
                </c:pt>
              </c:strCache>
            </c:strRef>
          </c:cat>
          <c:val>
            <c:numRef>
              <c:f>Sheet1!$B$2:$B$5</c:f>
              <c:numCache>
                <c:formatCode>General</c:formatCode>
                <c:ptCount val="4"/>
                <c:pt idx="0">
                  <c:v>90</c:v>
                </c:pt>
                <c:pt idx="1">
                  <c:v>91</c:v>
                </c:pt>
                <c:pt idx="2">
                  <c:v>96</c:v>
                </c:pt>
                <c:pt idx="3">
                  <c:v>99</c:v>
                </c:pt>
              </c:numCache>
            </c:numRef>
          </c:val>
          <c:extLst>
            <c:ext xmlns:c16="http://schemas.microsoft.com/office/drawing/2014/chart" uri="{C3380CC4-5D6E-409C-BE32-E72D297353CC}">
              <c16:uniqueId val="{00000000-8DCF-40B7-A958-44C9A8F520B1}"/>
            </c:ext>
          </c:extLst>
        </c:ser>
        <c:dLbls>
          <c:showLegendKey val="0"/>
          <c:showVal val="0"/>
          <c:showCatName val="0"/>
          <c:showSerName val="0"/>
          <c:showPercent val="0"/>
          <c:showBubbleSize val="0"/>
        </c:dLbls>
        <c:gapWidth val="150"/>
        <c:shape val="box"/>
        <c:axId val="353239311"/>
        <c:axId val="353245967"/>
        <c:axId val="0"/>
      </c:bar3DChart>
      <c:catAx>
        <c:axId val="35323931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53245967"/>
        <c:crosses val="autoZero"/>
        <c:auto val="1"/>
        <c:lblAlgn val="ctr"/>
        <c:lblOffset val="100"/>
        <c:noMultiLvlLbl val="0"/>
      </c:catAx>
      <c:valAx>
        <c:axId val="353245967"/>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323931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UM Now helps me grow in my faith</c:v>
                </c:pt>
                <c:pt idx="1">
                  <c:v>DD makes me feel well-informed on the issues facing the UMC</c:v>
                </c:pt>
                <c:pt idx="2">
                  <c:v>Because of DD I feel more connected to the work of the church</c:v>
                </c:pt>
                <c:pt idx="3">
                  <c:v>I have shared DD information</c:v>
                </c:pt>
              </c:strCache>
            </c:strRef>
          </c:cat>
          <c:val>
            <c:numRef>
              <c:f>Sheet1!$B$2:$B$5</c:f>
              <c:numCache>
                <c:formatCode>General</c:formatCode>
                <c:ptCount val="4"/>
                <c:pt idx="0">
                  <c:v>94</c:v>
                </c:pt>
                <c:pt idx="1">
                  <c:v>97</c:v>
                </c:pt>
                <c:pt idx="2">
                  <c:v>93</c:v>
                </c:pt>
                <c:pt idx="3">
                  <c:v>93</c:v>
                </c:pt>
              </c:numCache>
            </c:numRef>
          </c:val>
          <c:extLst>
            <c:ext xmlns:c16="http://schemas.microsoft.com/office/drawing/2014/chart" uri="{C3380CC4-5D6E-409C-BE32-E72D297353CC}">
              <c16:uniqueId val="{00000000-F737-4F04-AEF1-8119FE905154}"/>
            </c:ext>
          </c:extLst>
        </c:ser>
        <c:dLbls>
          <c:showLegendKey val="0"/>
          <c:showVal val="0"/>
          <c:showCatName val="0"/>
          <c:showSerName val="0"/>
          <c:showPercent val="0"/>
          <c:showBubbleSize val="0"/>
        </c:dLbls>
        <c:gapWidth val="219"/>
        <c:overlap val="-27"/>
        <c:axId val="487762271"/>
        <c:axId val="487763103"/>
      </c:barChart>
      <c:catAx>
        <c:axId val="4877622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87763103"/>
        <c:crosses val="autoZero"/>
        <c:auto val="1"/>
        <c:lblAlgn val="ctr"/>
        <c:lblOffset val="100"/>
        <c:noMultiLvlLbl val="0"/>
      </c:catAx>
      <c:valAx>
        <c:axId val="487763103"/>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776227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2017</c:v>
                </c:pt>
              </c:strCache>
            </c:strRef>
          </c:tx>
          <c:spPr>
            <a:solidFill>
              <a:schemeClr val="accent1"/>
            </a:solidFill>
            <a:ln>
              <a:noFill/>
            </a:ln>
            <a:effectLst/>
            <a:sp3d/>
          </c:spPr>
          <c:invertIfNegative val="0"/>
          <c:cat>
            <c:strRef>
              <c:f>Sheet1!$A$2:$A$8</c:f>
              <c:strCache>
                <c:ptCount val="7"/>
                <c:pt idx="0">
                  <c:v>UMNow</c:v>
                </c:pt>
                <c:pt idx="1">
                  <c:v>MyCom</c:v>
                </c:pt>
                <c:pt idx="2">
                  <c:v>Weekly Digest</c:v>
                </c:pt>
                <c:pt idx="3">
                  <c:v>Daily Digest</c:v>
                </c:pt>
                <c:pt idx="4">
                  <c:v>Compass</c:v>
                </c:pt>
                <c:pt idx="5">
                  <c:v>Giving Notes</c:v>
                </c:pt>
                <c:pt idx="6">
                  <c:v>Mission Moments</c:v>
                </c:pt>
              </c:strCache>
            </c:strRef>
          </c:cat>
          <c:val>
            <c:numRef>
              <c:f>Sheet1!$B$2:$B$8</c:f>
              <c:numCache>
                <c:formatCode>General</c:formatCode>
                <c:ptCount val="7"/>
                <c:pt idx="0">
                  <c:v>50501</c:v>
                </c:pt>
                <c:pt idx="1">
                  <c:v>31065</c:v>
                </c:pt>
                <c:pt idx="2">
                  <c:v>20486</c:v>
                </c:pt>
                <c:pt idx="3">
                  <c:v>20486</c:v>
                </c:pt>
                <c:pt idx="4">
                  <c:v>9000</c:v>
                </c:pt>
                <c:pt idx="5">
                  <c:v>7744</c:v>
                </c:pt>
                <c:pt idx="6">
                  <c:v>0</c:v>
                </c:pt>
              </c:numCache>
            </c:numRef>
          </c:val>
          <c:extLst>
            <c:ext xmlns:c16="http://schemas.microsoft.com/office/drawing/2014/chart" uri="{C3380CC4-5D6E-409C-BE32-E72D297353CC}">
              <c16:uniqueId val="{00000000-8AC7-4269-BD10-1B1A1772481A}"/>
            </c:ext>
          </c:extLst>
        </c:ser>
        <c:ser>
          <c:idx val="1"/>
          <c:order val="1"/>
          <c:tx>
            <c:strRef>
              <c:f>Sheet1!$C$1</c:f>
              <c:strCache>
                <c:ptCount val="1"/>
                <c:pt idx="0">
                  <c:v>2018</c:v>
                </c:pt>
              </c:strCache>
            </c:strRef>
          </c:tx>
          <c:spPr>
            <a:solidFill>
              <a:schemeClr val="accent2"/>
            </a:solidFill>
            <a:ln>
              <a:noFill/>
            </a:ln>
            <a:effectLst/>
            <a:sp3d/>
          </c:spPr>
          <c:invertIfNegative val="0"/>
          <c:cat>
            <c:strRef>
              <c:f>Sheet1!$A$2:$A$8</c:f>
              <c:strCache>
                <c:ptCount val="7"/>
                <c:pt idx="0">
                  <c:v>UMNow</c:v>
                </c:pt>
                <c:pt idx="1">
                  <c:v>MyCom</c:v>
                </c:pt>
                <c:pt idx="2">
                  <c:v>Weekly Digest</c:v>
                </c:pt>
                <c:pt idx="3">
                  <c:v>Daily Digest</c:v>
                </c:pt>
                <c:pt idx="4">
                  <c:v>Compass</c:v>
                </c:pt>
                <c:pt idx="5">
                  <c:v>Giving Notes</c:v>
                </c:pt>
                <c:pt idx="6">
                  <c:v>Mission Moments</c:v>
                </c:pt>
              </c:strCache>
            </c:strRef>
          </c:cat>
          <c:val>
            <c:numRef>
              <c:f>Sheet1!$C$2:$C$8</c:f>
              <c:numCache>
                <c:formatCode>General</c:formatCode>
                <c:ptCount val="7"/>
                <c:pt idx="0">
                  <c:v>57293</c:v>
                </c:pt>
                <c:pt idx="1">
                  <c:v>51165</c:v>
                </c:pt>
                <c:pt idx="2">
                  <c:v>39816</c:v>
                </c:pt>
                <c:pt idx="3">
                  <c:v>37705</c:v>
                </c:pt>
                <c:pt idx="4">
                  <c:v>10276</c:v>
                </c:pt>
                <c:pt idx="5">
                  <c:v>7941</c:v>
                </c:pt>
                <c:pt idx="6">
                  <c:v>2271</c:v>
                </c:pt>
              </c:numCache>
            </c:numRef>
          </c:val>
          <c:extLst>
            <c:ext xmlns:c16="http://schemas.microsoft.com/office/drawing/2014/chart" uri="{C3380CC4-5D6E-409C-BE32-E72D297353CC}">
              <c16:uniqueId val="{00000001-8AC7-4269-BD10-1B1A1772481A}"/>
            </c:ext>
          </c:extLst>
        </c:ser>
        <c:dLbls>
          <c:showLegendKey val="0"/>
          <c:showVal val="0"/>
          <c:showCatName val="0"/>
          <c:showSerName val="0"/>
          <c:showPercent val="0"/>
          <c:showBubbleSize val="0"/>
        </c:dLbls>
        <c:gapWidth val="150"/>
        <c:shape val="box"/>
        <c:axId val="1782318831"/>
        <c:axId val="1782340463"/>
        <c:axId val="0"/>
      </c:bar3DChart>
      <c:catAx>
        <c:axId val="178231883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82340463"/>
        <c:crosses val="autoZero"/>
        <c:auto val="1"/>
        <c:lblAlgn val="ctr"/>
        <c:lblOffset val="100"/>
        <c:noMultiLvlLbl val="0"/>
      </c:catAx>
      <c:valAx>
        <c:axId val="17823404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82318831"/>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4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Open Rate</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UMNow</c:v>
                </c:pt>
                <c:pt idx="1">
                  <c:v>Mission Moments</c:v>
                </c:pt>
                <c:pt idx="2">
                  <c:v>Weekly Digest</c:v>
                </c:pt>
                <c:pt idx="3">
                  <c:v>Daily Digest</c:v>
                </c:pt>
                <c:pt idx="4">
                  <c:v>MyCom</c:v>
                </c:pt>
                <c:pt idx="5">
                  <c:v>Giving Notes</c:v>
                </c:pt>
                <c:pt idx="6">
                  <c:v>Compass</c:v>
                </c:pt>
              </c:strCache>
            </c:strRef>
          </c:cat>
          <c:val>
            <c:numRef>
              <c:f>Sheet1!$B$2:$B$8</c:f>
              <c:numCache>
                <c:formatCode>General</c:formatCode>
                <c:ptCount val="7"/>
                <c:pt idx="0">
                  <c:v>43</c:v>
                </c:pt>
                <c:pt idx="1">
                  <c:v>43</c:v>
                </c:pt>
                <c:pt idx="2">
                  <c:v>37</c:v>
                </c:pt>
                <c:pt idx="3">
                  <c:v>40</c:v>
                </c:pt>
                <c:pt idx="4">
                  <c:v>34</c:v>
                </c:pt>
                <c:pt idx="5">
                  <c:v>31</c:v>
                </c:pt>
                <c:pt idx="6">
                  <c:v>19</c:v>
                </c:pt>
              </c:numCache>
            </c:numRef>
          </c:val>
          <c:extLst>
            <c:ext xmlns:c16="http://schemas.microsoft.com/office/drawing/2014/chart" uri="{C3380CC4-5D6E-409C-BE32-E72D297353CC}">
              <c16:uniqueId val="{00000000-C133-4587-9A9B-AE8E85B9F5B1}"/>
            </c:ext>
          </c:extLst>
        </c:ser>
        <c:ser>
          <c:idx val="1"/>
          <c:order val="1"/>
          <c:tx>
            <c:strRef>
              <c:f>Sheet1!$C$1</c:f>
              <c:strCache>
                <c:ptCount val="1"/>
                <c:pt idx="0">
                  <c:v>Click Through Rate</c:v>
                </c:pt>
              </c:strCache>
            </c:strRef>
          </c:tx>
          <c:spPr>
            <a:solidFill>
              <a:schemeClr val="accent2"/>
            </a:solidFill>
            <a:ln>
              <a:noFill/>
            </a:ln>
            <a:effectLst/>
            <a:sp3d/>
          </c:spPr>
          <c:invertIfNegative val="0"/>
          <c:dLbls>
            <c:dLbl>
              <c:idx val="0"/>
              <c:layout>
                <c:manualLayout>
                  <c:x val="5.3360016142455034E-3"/>
                  <c:y val="7.363091431622680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133-4587-9A9B-AE8E85B9F5B1}"/>
                </c:ext>
              </c:extLst>
            </c:dLbl>
            <c:dLbl>
              <c:idx val="1"/>
              <c:layout>
                <c:manualLayout>
                  <c:x val="1.6008004842736585E-2"/>
                  <c:y val="-3.68154571581134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133-4587-9A9B-AE8E85B9F5B1}"/>
                </c:ext>
              </c:extLst>
            </c:dLbl>
            <c:dLbl>
              <c:idx val="2"/>
              <c:layout>
                <c:manualLayout>
                  <c:x val="1.0005003026710313E-2"/>
                  <c:y val="-3.6815457158113404E-3"/>
                </c:manualLayout>
              </c:layout>
              <c:showLegendKey val="0"/>
              <c:showVal val="1"/>
              <c:showCatName val="0"/>
              <c:showSerName val="0"/>
              <c:showPercent val="0"/>
              <c:showBubbleSize val="0"/>
              <c:extLst>
                <c:ext xmlns:c15="http://schemas.microsoft.com/office/drawing/2012/chart" uri="{CE6537A1-D6FC-4f65-9D91-7224C49458BB}">
                  <c15:layout>
                    <c:manualLayout>
                      <c:w val="4.9358014931771124E-2"/>
                      <c:h val="9.0510946365966516E-2"/>
                    </c:manualLayout>
                  </c15:layout>
                </c:ext>
                <c:ext xmlns:c16="http://schemas.microsoft.com/office/drawing/2014/chart" uri="{C3380CC4-5D6E-409C-BE32-E72D297353CC}">
                  <c16:uniqueId val="{00000005-C133-4587-9A9B-AE8E85B9F5B1}"/>
                </c:ext>
              </c:extLst>
            </c:dLbl>
            <c:dLbl>
              <c:idx val="3"/>
              <c:layout>
                <c:manualLayout>
                  <c:x val="1.067200322849105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133-4587-9A9B-AE8E85B9F5B1}"/>
                </c:ext>
              </c:extLst>
            </c:dLbl>
            <c:dLbl>
              <c:idx val="4"/>
              <c:layout>
                <c:manualLayout>
                  <c:x val="6.67000201780691E-3"/>
                  <c:y val="-6.749422509082681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133-4587-9A9B-AE8E85B9F5B1}"/>
                </c:ext>
              </c:extLst>
            </c:dLbl>
            <c:dLbl>
              <c:idx val="5"/>
              <c:layout>
                <c:manualLayout>
                  <c:x val="1.334000403561372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E40-4C98-86C1-76CC20C14F2D}"/>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UMNow</c:v>
                </c:pt>
                <c:pt idx="1">
                  <c:v>Mission Moments</c:v>
                </c:pt>
                <c:pt idx="2">
                  <c:v>Weekly Digest</c:v>
                </c:pt>
                <c:pt idx="3">
                  <c:v>Daily Digest</c:v>
                </c:pt>
                <c:pt idx="4">
                  <c:v>MyCom</c:v>
                </c:pt>
                <c:pt idx="5">
                  <c:v>Giving Notes</c:v>
                </c:pt>
                <c:pt idx="6">
                  <c:v>Compass</c:v>
                </c:pt>
              </c:strCache>
            </c:strRef>
          </c:cat>
          <c:val>
            <c:numRef>
              <c:f>Sheet1!$C$2:$C$8</c:f>
              <c:numCache>
                <c:formatCode>General</c:formatCode>
                <c:ptCount val="7"/>
                <c:pt idx="0">
                  <c:v>29</c:v>
                </c:pt>
                <c:pt idx="1">
                  <c:v>33</c:v>
                </c:pt>
                <c:pt idx="2">
                  <c:v>24</c:v>
                </c:pt>
                <c:pt idx="3">
                  <c:v>21</c:v>
                </c:pt>
                <c:pt idx="4">
                  <c:v>15</c:v>
                </c:pt>
                <c:pt idx="5">
                  <c:v>17</c:v>
                </c:pt>
                <c:pt idx="6">
                  <c:v>20</c:v>
                </c:pt>
              </c:numCache>
            </c:numRef>
          </c:val>
          <c:extLst>
            <c:ext xmlns:c16="http://schemas.microsoft.com/office/drawing/2014/chart" uri="{C3380CC4-5D6E-409C-BE32-E72D297353CC}">
              <c16:uniqueId val="{00000001-C133-4587-9A9B-AE8E85B9F5B1}"/>
            </c:ext>
          </c:extLst>
        </c:ser>
        <c:dLbls>
          <c:showLegendKey val="0"/>
          <c:showVal val="0"/>
          <c:showCatName val="0"/>
          <c:showSerName val="0"/>
          <c:showPercent val="0"/>
          <c:showBubbleSize val="0"/>
        </c:dLbls>
        <c:gapWidth val="150"/>
        <c:shape val="box"/>
        <c:axId val="1782363759"/>
        <c:axId val="1782345871"/>
        <c:axId val="0"/>
      </c:bar3DChart>
      <c:catAx>
        <c:axId val="178236375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82345871"/>
        <c:crosses val="autoZero"/>
        <c:auto val="1"/>
        <c:lblAlgn val="ctr"/>
        <c:lblOffset val="100"/>
        <c:noMultiLvlLbl val="0"/>
      </c:catAx>
      <c:valAx>
        <c:axId val="17823458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823637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US Leaders</c:v>
                </c:pt>
                <c:pt idx="1">
                  <c:v>CC Leaders</c:v>
                </c:pt>
              </c:strCache>
            </c:strRef>
          </c:cat>
          <c:val>
            <c:numRef>
              <c:f>Sheet1!$B$2:$B$3</c:f>
              <c:numCache>
                <c:formatCode>General</c:formatCode>
                <c:ptCount val="2"/>
                <c:pt idx="0">
                  <c:v>2500</c:v>
                </c:pt>
                <c:pt idx="1">
                  <c:v>0</c:v>
                </c:pt>
              </c:numCache>
            </c:numRef>
          </c:val>
          <c:extLst>
            <c:ext xmlns:c16="http://schemas.microsoft.com/office/drawing/2014/chart" uri="{C3380CC4-5D6E-409C-BE32-E72D297353CC}">
              <c16:uniqueId val="{00000000-35F6-48D9-9237-C77B48F8F6F7}"/>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US Leaders</c:v>
                </c:pt>
                <c:pt idx="1">
                  <c:v>CC Leaders</c:v>
                </c:pt>
              </c:strCache>
            </c:strRef>
          </c:cat>
          <c:val>
            <c:numRef>
              <c:f>Sheet1!$C$2:$C$3</c:f>
              <c:numCache>
                <c:formatCode>General</c:formatCode>
                <c:ptCount val="2"/>
                <c:pt idx="0">
                  <c:v>3532</c:v>
                </c:pt>
                <c:pt idx="1">
                  <c:v>276</c:v>
                </c:pt>
              </c:numCache>
            </c:numRef>
          </c:val>
          <c:extLst>
            <c:ext xmlns:c16="http://schemas.microsoft.com/office/drawing/2014/chart" uri="{C3380CC4-5D6E-409C-BE32-E72D297353CC}">
              <c16:uniqueId val="{00000001-35F6-48D9-9237-C77B48F8F6F7}"/>
            </c:ext>
          </c:extLst>
        </c:ser>
        <c:dLbls>
          <c:showLegendKey val="0"/>
          <c:showVal val="0"/>
          <c:showCatName val="0"/>
          <c:showSerName val="0"/>
          <c:showPercent val="0"/>
          <c:showBubbleSize val="0"/>
        </c:dLbls>
        <c:gapWidth val="219"/>
        <c:overlap val="-27"/>
        <c:axId val="781379247"/>
        <c:axId val="781371343"/>
      </c:barChart>
      <c:catAx>
        <c:axId val="781379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1371343"/>
        <c:crosses val="autoZero"/>
        <c:auto val="1"/>
        <c:lblAlgn val="ctr"/>
        <c:lblOffset val="100"/>
        <c:noMultiLvlLbl val="0"/>
      </c:catAx>
      <c:valAx>
        <c:axId val="7813713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13792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0.23125</cdr:x>
      <cdr:y>0.91435</cdr:y>
    </cdr:from>
    <cdr:to>
      <cdr:x>0.84792</cdr:x>
      <cdr:y>1</cdr:y>
    </cdr:to>
    <cdr:sp macro="" textlink="">
      <cdr:nvSpPr>
        <cdr:cNvPr id="2" name="TextBox 1"/>
        <cdr:cNvSpPr txBox="1"/>
      </cdr:nvSpPr>
      <cdr:spPr>
        <a:xfrm xmlns:a="http://schemas.openxmlformats.org/drawingml/2006/main">
          <a:off x="1057275" y="2508250"/>
          <a:ext cx="2819400" cy="2349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*UMNews.org</a:t>
          </a:r>
          <a:r>
            <a:rPr lang="en-US" sz="1100" baseline="0" dirty="0"/>
            <a:t> + </a:t>
          </a:r>
          <a:r>
            <a:rPr lang="en-US" sz="1100" baseline="0" dirty="0" smtClean="0"/>
            <a:t>UMC.org news articles</a:t>
          </a:r>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0.19446</cdr:x>
      <cdr:y>0.01699</cdr:y>
    </cdr:from>
    <cdr:to>
      <cdr:x>0.25871</cdr:x>
      <cdr:y>0.08829</cdr:y>
    </cdr:to>
    <cdr:sp macro="" textlink="">
      <cdr:nvSpPr>
        <cdr:cNvPr id="2" name="TextBox 1"/>
        <cdr:cNvSpPr txBox="1"/>
      </cdr:nvSpPr>
      <cdr:spPr>
        <a:xfrm xmlns:a="http://schemas.openxmlformats.org/drawingml/2006/main">
          <a:off x="1851320" y="58617"/>
          <a:ext cx="611702" cy="2459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+13%</a:t>
          </a:r>
          <a:endParaRPr lang="en-US" sz="1100" dirty="0"/>
        </a:p>
      </cdr:txBody>
    </cdr:sp>
  </cdr:relSizeAnchor>
  <cdr:relSizeAnchor xmlns:cdr="http://schemas.openxmlformats.org/drawingml/2006/chartDrawing">
    <cdr:from>
      <cdr:x>0.30508</cdr:x>
      <cdr:y>0.05355</cdr:y>
    </cdr:from>
    <cdr:to>
      <cdr:x>0.37132</cdr:x>
      <cdr:y>0.13947</cdr:y>
    </cdr:to>
    <cdr:sp macro="" textlink="">
      <cdr:nvSpPr>
        <cdr:cNvPr id="3" name="TextBox 2"/>
        <cdr:cNvSpPr txBox="1"/>
      </cdr:nvSpPr>
      <cdr:spPr>
        <a:xfrm xmlns:a="http://schemas.openxmlformats.org/drawingml/2006/main">
          <a:off x="2904457" y="184741"/>
          <a:ext cx="630620" cy="2963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+65%</a:t>
          </a:r>
          <a:endParaRPr lang="en-US" sz="1100" dirty="0"/>
        </a:p>
      </cdr:txBody>
    </cdr:sp>
  </cdr:relSizeAnchor>
  <cdr:relSizeAnchor xmlns:cdr="http://schemas.openxmlformats.org/drawingml/2006/chartDrawing">
    <cdr:from>
      <cdr:x>0.4157</cdr:x>
      <cdr:y>0.13947</cdr:y>
    </cdr:from>
    <cdr:to>
      <cdr:x>0.47996</cdr:x>
      <cdr:y>0.22174</cdr:y>
    </cdr:to>
    <cdr:sp macro="" textlink="">
      <cdr:nvSpPr>
        <cdr:cNvPr id="4" name="TextBox 3"/>
        <cdr:cNvSpPr txBox="1"/>
      </cdr:nvSpPr>
      <cdr:spPr>
        <a:xfrm xmlns:a="http://schemas.openxmlformats.org/drawingml/2006/main">
          <a:off x="3957593" y="481133"/>
          <a:ext cx="611702" cy="2837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+94%</a:t>
          </a:r>
          <a:endParaRPr lang="en-US" sz="1100" dirty="0"/>
        </a:p>
      </cdr:txBody>
    </cdr:sp>
  </cdr:relSizeAnchor>
  <cdr:relSizeAnchor xmlns:cdr="http://schemas.openxmlformats.org/drawingml/2006/chartDrawing">
    <cdr:from>
      <cdr:x>0.52301</cdr:x>
      <cdr:y>0.13947</cdr:y>
    </cdr:from>
    <cdr:to>
      <cdr:x>0.58064</cdr:x>
      <cdr:y>0.2455</cdr:y>
    </cdr:to>
    <cdr:sp macro="" textlink="">
      <cdr:nvSpPr>
        <cdr:cNvPr id="5" name="TextBox 4"/>
        <cdr:cNvSpPr txBox="1"/>
      </cdr:nvSpPr>
      <cdr:spPr>
        <a:xfrm xmlns:a="http://schemas.openxmlformats.org/drawingml/2006/main">
          <a:off x="4979199" y="481133"/>
          <a:ext cx="548640" cy="3657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+84%</a:t>
          </a:r>
          <a:endParaRPr lang="en-US" sz="1100" dirty="0"/>
        </a:p>
      </cdr:txBody>
    </cdr:sp>
  </cdr:relSizeAnchor>
  <cdr:relSizeAnchor xmlns:cdr="http://schemas.openxmlformats.org/drawingml/2006/chartDrawing">
    <cdr:from>
      <cdr:x>0.63959</cdr:x>
      <cdr:y>0.3625</cdr:y>
    </cdr:from>
    <cdr:to>
      <cdr:x>0.69656</cdr:x>
      <cdr:y>0.44476</cdr:y>
    </cdr:to>
    <cdr:sp macro="" textlink="">
      <cdr:nvSpPr>
        <cdr:cNvPr id="6" name="TextBox 5"/>
        <cdr:cNvSpPr txBox="1"/>
      </cdr:nvSpPr>
      <cdr:spPr>
        <a:xfrm xmlns:a="http://schemas.openxmlformats.org/drawingml/2006/main">
          <a:off x="6089091" y="1250490"/>
          <a:ext cx="542334" cy="2837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+14%</a:t>
          </a:r>
          <a:endParaRPr lang="en-US" sz="1100" dirty="0"/>
        </a:p>
      </cdr:txBody>
    </cdr:sp>
  </cdr:relSizeAnchor>
  <cdr:relSizeAnchor xmlns:cdr="http://schemas.openxmlformats.org/drawingml/2006/chartDrawing">
    <cdr:from>
      <cdr:x>0.75286</cdr:x>
      <cdr:y>0.39906</cdr:y>
    </cdr:from>
    <cdr:to>
      <cdr:x>0.81712</cdr:x>
      <cdr:y>0.5124</cdr:y>
    </cdr:to>
    <cdr:sp macro="" textlink="">
      <cdr:nvSpPr>
        <cdr:cNvPr id="7" name="TextBox 6"/>
        <cdr:cNvSpPr txBox="1"/>
      </cdr:nvSpPr>
      <cdr:spPr>
        <a:xfrm xmlns:a="http://schemas.openxmlformats.org/drawingml/2006/main">
          <a:off x="7167453" y="1376614"/>
          <a:ext cx="611702" cy="3909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+3%</a:t>
          </a:r>
          <a:endParaRPr lang="en-US" sz="11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8/31/2020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55BA285-9698-1B45-8319-D90A8C63F150}" type="datetimeFigureOut">
              <a:rPr lang="en-US" dirty="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8/31/2020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8/31/2020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8/31/2020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CFCDFD-B4CF-A241-8D71-E814B10BEAF4}" type="datetimeFigureOut">
              <a:rPr lang="en-US" dirty="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8/31/2020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8/31/2020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2018 Year-End Review</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Tree>
    <p:extLst>
      <p:ext uri="{BB962C8B-B14F-4D97-AF65-F5344CB8AC3E}">
        <p14:creationId xmlns:p14="http://schemas.microsoft.com/office/powerpoint/2010/main" val="2314131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United Methodist News - Positioning Evaluations</a:t>
            </a:r>
            <a:endParaRPr lang="en-US" dirty="0"/>
          </a:p>
        </p:txBody>
      </p:sp>
      <p:graphicFrame>
        <p:nvGraphicFramePr>
          <p:cNvPr id="6" name="Content Placeholder 5"/>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99018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UM Now and Daily Digest Evaluations: </a:t>
            </a:r>
            <a:br>
              <a:rPr lang="en-US" dirty="0"/>
            </a:br>
            <a:r>
              <a:rPr lang="en-US" dirty="0"/>
              <a:t>Outcomes Research</a:t>
            </a:r>
          </a:p>
        </p:txBody>
      </p:sp>
      <p:graphicFrame>
        <p:nvGraphicFramePr>
          <p:cNvPr id="6" name="Content Placeholder 5"/>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73404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696" y="804519"/>
            <a:ext cx="9520158" cy="668681"/>
          </a:xfrm>
        </p:spPr>
        <p:txBody>
          <a:bodyPr/>
          <a:lstStyle/>
          <a:p>
            <a:r>
              <a:rPr lang="en-US" dirty="0" smtClean="0"/>
              <a:t>E-Newsletter Performance</a:t>
            </a:r>
            <a:endParaRPr lang="en-US" dirty="0"/>
          </a:p>
        </p:txBody>
      </p:sp>
      <p:sp>
        <p:nvSpPr>
          <p:cNvPr id="3" name="Content Placeholder 2"/>
          <p:cNvSpPr>
            <a:spLocks noGrp="1"/>
          </p:cNvSpPr>
          <p:nvPr>
            <p:ph idx="1"/>
          </p:nvPr>
        </p:nvSpPr>
        <p:spPr>
          <a:xfrm>
            <a:off x="1534696" y="1574800"/>
            <a:ext cx="9520158" cy="3891545"/>
          </a:xfrm>
        </p:spPr>
        <p:txBody>
          <a:bodyPr>
            <a:normAutofit fontScale="85000" lnSpcReduction="20000"/>
          </a:bodyPr>
          <a:lstStyle/>
          <a:p>
            <a:r>
              <a:rPr lang="en-US" dirty="0" smtClean="0"/>
              <a:t>Total newsletter subscriptions rose by 61,185 led by growth in the Daily and Weekly Digests, </a:t>
            </a:r>
            <a:r>
              <a:rPr lang="en-US" dirty="0" err="1" smtClean="0"/>
              <a:t>MyCom</a:t>
            </a:r>
            <a:r>
              <a:rPr lang="en-US" dirty="0" smtClean="0"/>
              <a:t> and </a:t>
            </a:r>
            <a:r>
              <a:rPr lang="en-US" dirty="0" err="1" smtClean="0"/>
              <a:t>UMNow</a:t>
            </a:r>
            <a:r>
              <a:rPr lang="en-US" dirty="0" smtClean="0"/>
              <a:t>.</a:t>
            </a:r>
          </a:p>
          <a:p>
            <a:r>
              <a:rPr lang="en-US" dirty="0" smtClean="0"/>
              <a:t>Open and click-through rates indicate very high levels of engagement with agency content.  </a:t>
            </a:r>
            <a:r>
              <a:rPr lang="en-US" dirty="0" err="1" smtClean="0"/>
              <a:t>UMNow</a:t>
            </a:r>
            <a:r>
              <a:rPr lang="en-US" dirty="0" smtClean="0"/>
              <a:t>, Mission Moments, and the Daily Digest experience open rates of over 40% while the Weekly Digest, </a:t>
            </a:r>
            <a:r>
              <a:rPr lang="en-US" dirty="0" err="1" smtClean="0"/>
              <a:t>MyCom</a:t>
            </a:r>
            <a:r>
              <a:rPr lang="en-US" dirty="0" smtClean="0"/>
              <a:t> and Giving Notes have rates over 30%.  Only Compass, a newsletter to the difficult to reach “seekers”, has a below non-profit average open rate at 19%.  The non-profit standard is 24%.</a:t>
            </a:r>
          </a:p>
          <a:p>
            <a:r>
              <a:rPr lang="en-US" dirty="0" smtClean="0"/>
              <a:t>Click-through rates typically exceed the non-profit standard of 10%, led by Mission Moments, 33%, </a:t>
            </a:r>
            <a:r>
              <a:rPr lang="en-US" dirty="0" err="1" smtClean="0"/>
              <a:t>UMNow</a:t>
            </a:r>
            <a:r>
              <a:rPr lang="en-US" dirty="0" smtClean="0"/>
              <a:t>, 29%, and the Weekly/Daily Digest, 24/23% respectively.  Compass has an excellent 20% click-through rate </a:t>
            </a:r>
          </a:p>
          <a:p>
            <a:r>
              <a:rPr lang="en-US" dirty="0" smtClean="0"/>
              <a:t>Surveys on the impact/outcomes of newsletter content on users and their churches are very favorable.  In particular, 81% of </a:t>
            </a:r>
            <a:r>
              <a:rPr lang="en-US" dirty="0" err="1" smtClean="0"/>
              <a:t>UMNow</a:t>
            </a:r>
            <a:r>
              <a:rPr lang="en-US" dirty="0" smtClean="0"/>
              <a:t> readers indicate the content helps them grow in faith.</a:t>
            </a:r>
          </a:p>
          <a:p>
            <a:endParaRPr lang="en-US" dirty="0"/>
          </a:p>
        </p:txBody>
      </p:sp>
    </p:spTree>
    <p:extLst>
      <p:ext uri="{BB962C8B-B14F-4D97-AF65-F5344CB8AC3E}">
        <p14:creationId xmlns:p14="http://schemas.microsoft.com/office/powerpoint/2010/main" val="1296134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Email Subscription Growth – 2017-18</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07221684"/>
              </p:ext>
            </p:extLst>
          </p:nvPr>
        </p:nvGraphicFramePr>
        <p:xfrm>
          <a:off x="1535113" y="2016125"/>
          <a:ext cx="9520237" cy="344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0216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2018 Email Newsletter Engagement Statistics</a:t>
            </a:r>
            <a:br>
              <a:rPr lang="en-US" dirty="0" smtClean="0"/>
            </a:br>
            <a:r>
              <a:rPr lang="en-US" sz="2000" dirty="0" smtClean="0"/>
              <a:t>Open and Click Through Rates</a:t>
            </a:r>
            <a:endParaRPr lang="en-US"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09369664"/>
              </p:ext>
            </p:extLst>
          </p:nvPr>
        </p:nvGraphicFramePr>
        <p:xfrm>
          <a:off x="1535113" y="2016125"/>
          <a:ext cx="9520237" cy="344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856598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E-Newsletter Impact/Outcomes Research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53899619"/>
              </p:ext>
            </p:extLst>
          </p:nvPr>
        </p:nvGraphicFramePr>
        <p:xfrm>
          <a:off x="84665" y="1914526"/>
          <a:ext cx="11150601" cy="4113470"/>
        </p:xfrm>
        <a:graphic>
          <a:graphicData uri="http://schemas.openxmlformats.org/drawingml/2006/table">
            <a:tbl>
              <a:tblPr firstRow="1" bandRow="1">
                <a:tableStyleId>{5C22544A-7EE6-4342-B048-85BDC9FD1C3A}</a:tableStyleId>
              </a:tblPr>
              <a:tblGrid>
                <a:gridCol w="6448750">
                  <a:extLst>
                    <a:ext uri="{9D8B030D-6E8A-4147-A177-3AD203B41FA5}">
                      <a16:colId xmlns:a16="http://schemas.microsoft.com/office/drawing/2014/main" val="621997115"/>
                    </a:ext>
                  </a:extLst>
                </a:gridCol>
                <a:gridCol w="1512240">
                  <a:extLst>
                    <a:ext uri="{9D8B030D-6E8A-4147-A177-3AD203B41FA5}">
                      <a16:colId xmlns:a16="http://schemas.microsoft.com/office/drawing/2014/main" val="1263943874"/>
                    </a:ext>
                  </a:extLst>
                </a:gridCol>
                <a:gridCol w="1790354">
                  <a:extLst>
                    <a:ext uri="{9D8B030D-6E8A-4147-A177-3AD203B41FA5}">
                      <a16:colId xmlns:a16="http://schemas.microsoft.com/office/drawing/2014/main" val="904189050"/>
                    </a:ext>
                  </a:extLst>
                </a:gridCol>
                <a:gridCol w="1399257">
                  <a:extLst>
                    <a:ext uri="{9D8B030D-6E8A-4147-A177-3AD203B41FA5}">
                      <a16:colId xmlns:a16="http://schemas.microsoft.com/office/drawing/2014/main" val="2228874304"/>
                    </a:ext>
                  </a:extLst>
                </a:gridCol>
              </a:tblGrid>
              <a:tr h="317153">
                <a:tc>
                  <a:txBody>
                    <a:bodyPr/>
                    <a:lstStyle/>
                    <a:p>
                      <a:endParaRPr lang="en-US" dirty="0"/>
                    </a:p>
                  </a:txBody>
                  <a:tcPr/>
                </a:tc>
                <a:tc>
                  <a:txBody>
                    <a:bodyPr/>
                    <a:lstStyle/>
                    <a:p>
                      <a:r>
                        <a:rPr lang="en-US" dirty="0" smtClean="0"/>
                        <a:t>UM Now</a:t>
                      </a:r>
                      <a:endParaRPr lang="en-US" dirty="0"/>
                    </a:p>
                  </a:txBody>
                  <a:tcPr/>
                </a:tc>
                <a:tc>
                  <a:txBody>
                    <a:bodyPr/>
                    <a:lstStyle/>
                    <a:p>
                      <a:r>
                        <a:rPr lang="en-US" dirty="0" smtClean="0"/>
                        <a:t>Daily Digest</a:t>
                      </a:r>
                      <a:endParaRPr lang="en-US" dirty="0"/>
                    </a:p>
                  </a:txBody>
                  <a:tcPr/>
                </a:tc>
                <a:tc>
                  <a:txBody>
                    <a:bodyPr/>
                    <a:lstStyle/>
                    <a:p>
                      <a:r>
                        <a:rPr lang="en-US" dirty="0" err="1" smtClean="0"/>
                        <a:t>MyCom</a:t>
                      </a:r>
                      <a:endParaRPr lang="en-US" dirty="0"/>
                    </a:p>
                  </a:txBody>
                  <a:tcPr/>
                </a:tc>
                <a:extLst>
                  <a:ext uri="{0D108BD9-81ED-4DB2-BD59-A6C34878D82A}">
                    <a16:rowId xmlns:a16="http://schemas.microsoft.com/office/drawing/2014/main" val="3922218295"/>
                  </a:ext>
                </a:extLst>
              </a:tr>
              <a:tr h="547415">
                <a:tc>
                  <a:txBody>
                    <a:bodyPr/>
                    <a:lstStyle/>
                    <a:p>
                      <a:r>
                        <a:rPr lang="en-US" sz="1600" dirty="0" smtClean="0"/>
                        <a:t>Increased my understanding of</a:t>
                      </a:r>
                      <a:r>
                        <a:rPr lang="en-US" sz="1600" baseline="0" dirty="0" smtClean="0"/>
                        <a:t> What it means to be United Methodist</a:t>
                      </a:r>
                      <a:endParaRPr lang="en-US" sz="1600" dirty="0"/>
                    </a:p>
                  </a:txBody>
                  <a:tcPr/>
                </a:tc>
                <a:tc>
                  <a:txBody>
                    <a:bodyPr/>
                    <a:lstStyle/>
                    <a:p>
                      <a:pPr algn="ctr"/>
                      <a:r>
                        <a:rPr lang="en-US" dirty="0" smtClean="0"/>
                        <a:t>91%</a:t>
                      </a:r>
                      <a:endParaRPr lang="en-US" dirty="0"/>
                    </a:p>
                  </a:txBody>
                  <a:tcPr/>
                </a:tc>
                <a:tc>
                  <a:txBody>
                    <a:bodyPr/>
                    <a:lstStyle/>
                    <a:p>
                      <a:pPr algn="ctr"/>
                      <a:endParaRPr lang="en-US" dirty="0"/>
                    </a:p>
                  </a:txBody>
                  <a:tcPr/>
                </a:tc>
                <a:tc>
                  <a:txBody>
                    <a:bodyPr/>
                    <a:lstStyle/>
                    <a:p>
                      <a:pPr algn="ctr"/>
                      <a:endParaRPr lang="en-US"/>
                    </a:p>
                  </a:txBody>
                  <a:tcPr/>
                </a:tc>
                <a:extLst>
                  <a:ext uri="{0D108BD9-81ED-4DB2-BD59-A6C34878D82A}">
                    <a16:rowId xmlns:a16="http://schemas.microsoft.com/office/drawing/2014/main" val="3986749728"/>
                  </a:ext>
                </a:extLst>
              </a:tr>
              <a:tr h="487414">
                <a:tc>
                  <a:txBody>
                    <a:bodyPr/>
                    <a:lstStyle/>
                    <a:p>
                      <a:r>
                        <a:rPr lang="en-US" sz="1600" dirty="0" smtClean="0"/>
                        <a:t>Increased my feeling of connection to United Methodism</a:t>
                      </a:r>
                      <a:endParaRPr lang="en-US" sz="1600" dirty="0"/>
                    </a:p>
                  </a:txBody>
                  <a:tcPr/>
                </a:tc>
                <a:tc>
                  <a:txBody>
                    <a:bodyPr/>
                    <a:lstStyle/>
                    <a:p>
                      <a:pPr algn="ctr"/>
                      <a:r>
                        <a:rPr lang="en-US" dirty="0" smtClean="0"/>
                        <a:t>88%</a:t>
                      </a:r>
                      <a:endParaRPr lang="en-US" dirty="0"/>
                    </a:p>
                  </a:txBody>
                  <a:tcPr/>
                </a:tc>
                <a:tc>
                  <a:txBody>
                    <a:bodyPr/>
                    <a:lstStyle/>
                    <a:p>
                      <a:pPr algn="ctr"/>
                      <a:r>
                        <a:rPr lang="en-US" dirty="0" smtClean="0"/>
                        <a:t>93%</a:t>
                      </a:r>
                      <a:endParaRPr lang="en-US" dirty="0"/>
                    </a:p>
                  </a:txBody>
                  <a:tcPr/>
                </a:tc>
                <a:tc>
                  <a:txBody>
                    <a:bodyPr/>
                    <a:lstStyle/>
                    <a:p>
                      <a:pPr algn="ctr"/>
                      <a:endParaRPr lang="en-US"/>
                    </a:p>
                  </a:txBody>
                  <a:tcPr/>
                </a:tc>
                <a:extLst>
                  <a:ext uri="{0D108BD9-81ED-4DB2-BD59-A6C34878D82A}">
                    <a16:rowId xmlns:a16="http://schemas.microsoft.com/office/drawing/2014/main" val="3241916677"/>
                  </a:ext>
                </a:extLst>
              </a:tr>
              <a:tr h="317153">
                <a:tc>
                  <a:txBody>
                    <a:bodyPr/>
                    <a:lstStyle/>
                    <a:p>
                      <a:r>
                        <a:rPr lang="en-US" sz="1600" dirty="0" smtClean="0"/>
                        <a:t>Helps</a:t>
                      </a:r>
                      <a:r>
                        <a:rPr lang="en-US" sz="1600" baseline="0" dirty="0" smtClean="0"/>
                        <a:t> me grow in faith</a:t>
                      </a:r>
                      <a:endParaRPr lang="en-US" sz="1600" dirty="0"/>
                    </a:p>
                  </a:txBody>
                  <a:tcPr/>
                </a:tc>
                <a:tc>
                  <a:txBody>
                    <a:bodyPr/>
                    <a:lstStyle/>
                    <a:p>
                      <a:pPr algn="ctr"/>
                      <a:r>
                        <a:rPr lang="en-US" dirty="0" smtClean="0"/>
                        <a:t>81%</a:t>
                      </a:r>
                      <a:endParaRPr lang="en-US" dirty="0"/>
                    </a:p>
                  </a:txBody>
                  <a:tcPr/>
                </a:tc>
                <a:tc>
                  <a:txBody>
                    <a:bodyPr/>
                    <a:lstStyle/>
                    <a:p>
                      <a:pPr algn="ctr"/>
                      <a:endParaRPr lang="en-US" dirty="0"/>
                    </a:p>
                  </a:txBody>
                  <a:tcPr/>
                </a:tc>
                <a:tc>
                  <a:txBody>
                    <a:bodyPr/>
                    <a:lstStyle/>
                    <a:p>
                      <a:pPr algn="ctr"/>
                      <a:endParaRPr lang="en-US"/>
                    </a:p>
                  </a:txBody>
                  <a:tcPr/>
                </a:tc>
                <a:extLst>
                  <a:ext uri="{0D108BD9-81ED-4DB2-BD59-A6C34878D82A}">
                    <a16:rowId xmlns:a16="http://schemas.microsoft.com/office/drawing/2014/main" val="3352789651"/>
                  </a:ext>
                </a:extLst>
              </a:tr>
              <a:tr h="317153">
                <a:tc>
                  <a:txBody>
                    <a:bodyPr/>
                    <a:lstStyle/>
                    <a:p>
                      <a:r>
                        <a:rPr lang="en-US" sz="1600" dirty="0" smtClean="0"/>
                        <a:t>I have shared info with others in my church</a:t>
                      </a:r>
                      <a:endParaRPr lang="en-US" sz="1600" dirty="0"/>
                    </a:p>
                  </a:txBody>
                  <a:tcPr/>
                </a:tc>
                <a:tc>
                  <a:txBody>
                    <a:bodyPr/>
                    <a:lstStyle/>
                    <a:p>
                      <a:pPr algn="ctr"/>
                      <a:r>
                        <a:rPr lang="en-US" dirty="0" smtClean="0"/>
                        <a:t>72%</a:t>
                      </a:r>
                      <a:endParaRPr lang="en-US" dirty="0"/>
                    </a:p>
                  </a:txBody>
                  <a:tcPr/>
                </a:tc>
                <a:tc>
                  <a:txBody>
                    <a:bodyPr/>
                    <a:lstStyle/>
                    <a:p>
                      <a:pPr algn="ctr"/>
                      <a:r>
                        <a:rPr lang="en-US" dirty="0" smtClean="0"/>
                        <a:t>92%</a:t>
                      </a:r>
                      <a:endParaRPr lang="en-US" dirty="0"/>
                    </a:p>
                  </a:txBody>
                  <a:tcPr/>
                </a:tc>
                <a:tc>
                  <a:txBody>
                    <a:bodyPr/>
                    <a:lstStyle/>
                    <a:p>
                      <a:pPr algn="ctr"/>
                      <a:r>
                        <a:rPr lang="en-US" dirty="0" smtClean="0"/>
                        <a:t>82%</a:t>
                      </a:r>
                      <a:endParaRPr lang="en-US" dirty="0"/>
                    </a:p>
                  </a:txBody>
                  <a:tcPr/>
                </a:tc>
                <a:extLst>
                  <a:ext uri="{0D108BD9-81ED-4DB2-BD59-A6C34878D82A}">
                    <a16:rowId xmlns:a16="http://schemas.microsoft.com/office/drawing/2014/main" val="3107828540"/>
                  </a:ext>
                </a:extLst>
              </a:tr>
              <a:tr h="487414">
                <a:tc>
                  <a:txBody>
                    <a:bodyPr/>
                    <a:lstStyle/>
                    <a:p>
                      <a:r>
                        <a:rPr lang="en-US" sz="1600" dirty="0" smtClean="0"/>
                        <a:t>Makes me feel informed of issues affecting the church</a:t>
                      </a:r>
                      <a:endParaRPr lang="en-US" sz="1600" dirty="0"/>
                    </a:p>
                  </a:txBody>
                  <a:tcPr/>
                </a:tc>
                <a:tc>
                  <a:txBody>
                    <a:bodyPr/>
                    <a:lstStyle/>
                    <a:p>
                      <a:pPr algn="ctr"/>
                      <a:endParaRPr lang="en-US"/>
                    </a:p>
                  </a:txBody>
                  <a:tcPr/>
                </a:tc>
                <a:tc>
                  <a:txBody>
                    <a:bodyPr/>
                    <a:lstStyle/>
                    <a:p>
                      <a:pPr algn="ctr"/>
                      <a:r>
                        <a:rPr lang="en-US" dirty="0" smtClean="0"/>
                        <a:t>97%</a:t>
                      </a:r>
                      <a:endParaRPr lang="en-US" dirty="0"/>
                    </a:p>
                  </a:txBody>
                  <a:tcPr/>
                </a:tc>
                <a:tc>
                  <a:txBody>
                    <a:bodyPr/>
                    <a:lstStyle/>
                    <a:p>
                      <a:pPr algn="ctr"/>
                      <a:endParaRPr lang="en-US" dirty="0"/>
                    </a:p>
                  </a:txBody>
                  <a:tcPr/>
                </a:tc>
                <a:extLst>
                  <a:ext uri="{0D108BD9-81ED-4DB2-BD59-A6C34878D82A}">
                    <a16:rowId xmlns:a16="http://schemas.microsoft.com/office/drawing/2014/main" val="3116813892"/>
                  </a:ext>
                </a:extLst>
              </a:tr>
              <a:tr h="487414">
                <a:tc>
                  <a:txBody>
                    <a:bodyPr/>
                    <a:lstStyle/>
                    <a:p>
                      <a:r>
                        <a:rPr lang="en-US" sz="1600" dirty="0" smtClean="0"/>
                        <a:t>Increased my understanding of marketing and communications</a:t>
                      </a:r>
                      <a:endParaRPr lang="en-US" sz="1600" dirty="0"/>
                    </a:p>
                  </a:txBody>
                  <a:tcPr/>
                </a:tc>
                <a:tc>
                  <a:txBody>
                    <a:bodyPr/>
                    <a:lstStyle/>
                    <a:p>
                      <a:pPr algn="ctr"/>
                      <a:endParaRPr lang="en-US"/>
                    </a:p>
                  </a:txBody>
                  <a:tcPr/>
                </a:tc>
                <a:tc>
                  <a:txBody>
                    <a:bodyPr/>
                    <a:lstStyle/>
                    <a:p>
                      <a:pPr algn="ctr"/>
                      <a:endParaRPr lang="en-US" dirty="0"/>
                    </a:p>
                  </a:txBody>
                  <a:tcPr/>
                </a:tc>
                <a:tc>
                  <a:txBody>
                    <a:bodyPr/>
                    <a:lstStyle/>
                    <a:p>
                      <a:pPr algn="ctr"/>
                      <a:r>
                        <a:rPr lang="en-US" dirty="0" smtClean="0"/>
                        <a:t>89%</a:t>
                      </a:r>
                      <a:endParaRPr lang="en-US" dirty="0"/>
                    </a:p>
                  </a:txBody>
                  <a:tcPr/>
                </a:tc>
                <a:extLst>
                  <a:ext uri="{0D108BD9-81ED-4DB2-BD59-A6C34878D82A}">
                    <a16:rowId xmlns:a16="http://schemas.microsoft.com/office/drawing/2014/main" val="3913142527"/>
                  </a:ext>
                </a:extLst>
              </a:tr>
              <a:tr h="487414">
                <a:tc>
                  <a:txBody>
                    <a:bodyPr/>
                    <a:lstStyle/>
                    <a:p>
                      <a:r>
                        <a:rPr lang="en-US" sz="1600" dirty="0" smtClean="0"/>
                        <a:t>Tips and tools of </a:t>
                      </a:r>
                      <a:r>
                        <a:rPr lang="en-US" sz="1600" dirty="0" err="1" smtClean="0"/>
                        <a:t>MyCom</a:t>
                      </a:r>
                      <a:r>
                        <a:rPr lang="en-US" sz="1600" dirty="0" smtClean="0"/>
                        <a:t> have helped my church communications</a:t>
                      </a:r>
                      <a:endParaRPr lang="en-US" sz="1600" dirty="0"/>
                    </a:p>
                  </a:txBody>
                  <a:tcPr/>
                </a:tc>
                <a:tc>
                  <a:txBody>
                    <a:bodyPr/>
                    <a:lstStyle/>
                    <a:p>
                      <a:pPr algn="ctr"/>
                      <a:endParaRPr lang="en-US"/>
                    </a:p>
                  </a:txBody>
                  <a:tcPr/>
                </a:tc>
                <a:tc>
                  <a:txBody>
                    <a:bodyPr/>
                    <a:lstStyle/>
                    <a:p>
                      <a:pPr algn="ctr"/>
                      <a:endParaRPr lang="en-US"/>
                    </a:p>
                  </a:txBody>
                  <a:tcPr/>
                </a:tc>
                <a:tc>
                  <a:txBody>
                    <a:bodyPr/>
                    <a:lstStyle/>
                    <a:p>
                      <a:pPr algn="ctr"/>
                      <a:r>
                        <a:rPr lang="en-US" dirty="0" smtClean="0"/>
                        <a:t>89%</a:t>
                      </a:r>
                      <a:endParaRPr lang="en-US" dirty="0"/>
                    </a:p>
                  </a:txBody>
                  <a:tcPr/>
                </a:tc>
                <a:extLst>
                  <a:ext uri="{0D108BD9-81ED-4DB2-BD59-A6C34878D82A}">
                    <a16:rowId xmlns:a16="http://schemas.microsoft.com/office/drawing/2014/main" val="976606837"/>
                  </a:ext>
                </a:extLst>
              </a:tr>
              <a:tr h="487414">
                <a:tc>
                  <a:txBody>
                    <a:bodyPr/>
                    <a:lstStyle/>
                    <a:p>
                      <a:r>
                        <a:rPr lang="en-US" sz="1600" dirty="0" smtClean="0"/>
                        <a:t>My church is better equipped to</a:t>
                      </a:r>
                      <a:r>
                        <a:rPr lang="en-US" sz="1600" baseline="0" dirty="0" smtClean="0"/>
                        <a:t> handle communications</a:t>
                      </a:r>
                      <a:endParaRPr lang="en-US" sz="1600" dirty="0"/>
                    </a:p>
                  </a:txBody>
                  <a:tcPr/>
                </a:tc>
                <a:tc>
                  <a:txBody>
                    <a:bodyPr/>
                    <a:lstStyle/>
                    <a:p>
                      <a:pPr algn="ctr"/>
                      <a:endParaRPr lang="en-US"/>
                    </a:p>
                  </a:txBody>
                  <a:tcPr/>
                </a:tc>
                <a:tc>
                  <a:txBody>
                    <a:bodyPr/>
                    <a:lstStyle/>
                    <a:p>
                      <a:pPr algn="ctr"/>
                      <a:endParaRPr lang="en-US"/>
                    </a:p>
                  </a:txBody>
                  <a:tcPr/>
                </a:tc>
                <a:tc>
                  <a:txBody>
                    <a:bodyPr/>
                    <a:lstStyle/>
                    <a:p>
                      <a:pPr algn="ctr"/>
                      <a:r>
                        <a:rPr lang="en-US" dirty="0" smtClean="0"/>
                        <a:t>83%</a:t>
                      </a:r>
                      <a:endParaRPr lang="en-US" dirty="0"/>
                    </a:p>
                  </a:txBody>
                  <a:tcPr/>
                </a:tc>
                <a:extLst>
                  <a:ext uri="{0D108BD9-81ED-4DB2-BD59-A6C34878D82A}">
                    <a16:rowId xmlns:a16="http://schemas.microsoft.com/office/drawing/2014/main" val="356725613"/>
                  </a:ext>
                </a:extLst>
              </a:tr>
            </a:tbl>
          </a:graphicData>
        </a:graphic>
      </p:graphicFrame>
    </p:spTree>
    <p:extLst>
      <p:ext uri="{BB962C8B-B14F-4D97-AF65-F5344CB8AC3E}">
        <p14:creationId xmlns:p14="http://schemas.microsoft.com/office/powerpoint/2010/main" val="2902880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Course Performance</a:t>
            </a:r>
            <a:endParaRPr lang="en-US" dirty="0"/>
          </a:p>
        </p:txBody>
      </p:sp>
      <p:sp>
        <p:nvSpPr>
          <p:cNvPr id="3" name="Content Placeholder 2"/>
          <p:cNvSpPr>
            <a:spLocks noGrp="1"/>
          </p:cNvSpPr>
          <p:nvPr>
            <p:ph idx="1"/>
          </p:nvPr>
        </p:nvSpPr>
        <p:spPr>
          <a:xfrm>
            <a:off x="1397000" y="2015732"/>
            <a:ext cx="9855200" cy="3450613"/>
          </a:xfrm>
        </p:spPr>
        <p:txBody>
          <a:bodyPr>
            <a:normAutofit/>
          </a:bodyPr>
          <a:lstStyle/>
          <a:p>
            <a:r>
              <a:rPr lang="en-US" dirty="0" smtClean="0"/>
              <a:t>UMCom expanded its training presence in the US and in the Central Conferences</a:t>
            </a:r>
          </a:p>
          <a:p>
            <a:pPr lvl="1"/>
            <a:r>
              <a:rPr lang="en-US" dirty="0" smtClean="0"/>
              <a:t>Overall, the number of United Methodists trained in the US rose 41%</a:t>
            </a:r>
          </a:p>
          <a:p>
            <a:pPr lvl="1"/>
            <a:r>
              <a:rPr lang="en-US" dirty="0" smtClean="0"/>
              <a:t>The agency initiated training in the Central Conferences with 276 leaders trained in communications</a:t>
            </a:r>
          </a:p>
          <a:p>
            <a:r>
              <a:rPr lang="en-US" dirty="0" smtClean="0"/>
              <a:t>The most popular course is “What it means to be United Methodist”</a:t>
            </a:r>
          </a:p>
          <a:p>
            <a:r>
              <a:rPr lang="en-US" dirty="0" smtClean="0"/>
              <a:t>Evaluations of the impact of these courses generally are very favorable; however, the course related to development of local church websites suggest course content needs review to ensure it meets church needs </a:t>
            </a:r>
            <a:endParaRPr lang="en-US" dirty="0"/>
          </a:p>
        </p:txBody>
      </p:sp>
    </p:spTree>
    <p:extLst>
      <p:ext uri="{BB962C8B-B14F-4D97-AF65-F5344CB8AC3E}">
        <p14:creationId xmlns:p14="http://schemas.microsoft.com/office/powerpoint/2010/main" val="12686647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United Methodists Trained by UMCom</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20347800"/>
              </p:ext>
            </p:extLst>
          </p:nvPr>
        </p:nvGraphicFramePr>
        <p:xfrm>
          <a:off x="1535113" y="2016125"/>
          <a:ext cx="9520237" cy="344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48645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34696" y="804519"/>
            <a:ext cx="9520158" cy="715277"/>
          </a:xfrm>
        </p:spPr>
        <p:txBody>
          <a:bodyPr/>
          <a:lstStyle/>
          <a:p>
            <a:r>
              <a:rPr lang="en-US" dirty="0" smtClean="0"/>
              <a:t>Online Training Course Attendance 2018</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2740882395"/>
              </p:ext>
            </p:extLst>
          </p:nvPr>
        </p:nvGraphicFramePr>
        <p:xfrm>
          <a:off x="1262061" y="1460499"/>
          <a:ext cx="10303521" cy="42907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86962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915"/>
            <a:ext cx="10515600" cy="1325563"/>
          </a:xfrm>
        </p:spPr>
        <p:txBody>
          <a:bodyPr/>
          <a:lstStyle/>
          <a:p>
            <a:pPr algn="ctr"/>
            <a:r>
              <a:rPr lang="en-US" dirty="0" smtClean="0"/>
              <a:t>Connectional Giving Training</a:t>
            </a:r>
            <a:br>
              <a:rPr lang="en-US" dirty="0" smtClean="0"/>
            </a:br>
            <a:r>
              <a:rPr lang="en-US" dirty="0" smtClean="0"/>
              <a:t>Outcomes Research </a:t>
            </a:r>
            <a:endParaRPr lang="en-US" dirty="0"/>
          </a:p>
        </p:txBody>
      </p:sp>
      <p:graphicFrame>
        <p:nvGraphicFramePr>
          <p:cNvPr id="6" name="Content Placeholder 5"/>
          <p:cNvGraphicFramePr>
            <a:graphicFrameLocks noGrp="1"/>
          </p:cNvGraphicFramePr>
          <p:nvPr>
            <p:ph idx="1"/>
            <p:extLst/>
          </p:nvPr>
        </p:nvGraphicFramePr>
        <p:xfrm>
          <a:off x="838200" y="1537252"/>
          <a:ext cx="10346636" cy="46730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0964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86914" y="324228"/>
            <a:ext cx="9520158" cy="1049235"/>
          </a:xfrm>
        </p:spPr>
        <p:txBody>
          <a:bodyPr/>
          <a:lstStyle/>
          <a:p>
            <a:r>
              <a:rPr lang="en-US" dirty="0" smtClean="0"/>
              <a:t>Key Trends</a:t>
            </a:r>
            <a:endParaRPr lang="en-US" dirty="0"/>
          </a:p>
        </p:txBody>
      </p:sp>
      <p:sp>
        <p:nvSpPr>
          <p:cNvPr id="6" name="Content Placeholder 5"/>
          <p:cNvSpPr>
            <a:spLocks noGrp="1"/>
          </p:cNvSpPr>
          <p:nvPr>
            <p:ph idx="1"/>
          </p:nvPr>
        </p:nvSpPr>
        <p:spPr>
          <a:xfrm>
            <a:off x="1386915" y="1496291"/>
            <a:ext cx="10232430" cy="4359563"/>
          </a:xfrm>
        </p:spPr>
        <p:txBody>
          <a:bodyPr>
            <a:normAutofit fontScale="92500" lnSpcReduction="20000"/>
          </a:bodyPr>
          <a:lstStyle/>
          <a:p>
            <a:r>
              <a:rPr lang="en-US" dirty="0" smtClean="0"/>
              <a:t>A general increase in agency engagement with core audiences through</a:t>
            </a:r>
          </a:p>
          <a:p>
            <a:pPr lvl="1"/>
            <a:r>
              <a:rPr lang="en-US" dirty="0" smtClean="0"/>
              <a:t>Websites</a:t>
            </a:r>
          </a:p>
          <a:p>
            <a:pPr lvl="1"/>
            <a:r>
              <a:rPr lang="en-US" dirty="0" smtClean="0"/>
              <a:t>E-newsletters </a:t>
            </a:r>
          </a:p>
          <a:p>
            <a:pPr lvl="1"/>
            <a:r>
              <a:rPr lang="en-US" dirty="0" smtClean="0"/>
              <a:t>Facebook</a:t>
            </a:r>
          </a:p>
          <a:p>
            <a:r>
              <a:rPr lang="en-US" dirty="0" smtClean="0"/>
              <a:t>Successful implementation of content and channel strategies based on user information and role within the church</a:t>
            </a:r>
          </a:p>
          <a:p>
            <a:pPr lvl="1"/>
            <a:r>
              <a:rPr lang="en-US" dirty="0" smtClean="0"/>
              <a:t>World class open and click-through rates</a:t>
            </a:r>
          </a:p>
          <a:p>
            <a:pPr lvl="1"/>
            <a:r>
              <a:rPr lang="en-US" dirty="0" smtClean="0"/>
              <a:t>Rates of engagement are not impacted by rapid expansion of subscription and user bases</a:t>
            </a:r>
          </a:p>
          <a:p>
            <a:r>
              <a:rPr lang="en-US" dirty="0" smtClean="0"/>
              <a:t>Rapid expansion of engagement of local church leaders through training and local church services</a:t>
            </a:r>
          </a:p>
          <a:p>
            <a:r>
              <a:rPr lang="en-US" dirty="0" smtClean="0"/>
              <a:t>UMCom maintained extensive coordination and connection with other UMC entities, particularly GBGM’s Abundant Health program, news coverage, and production resources. </a:t>
            </a:r>
          </a:p>
          <a:p>
            <a:pPr marL="914400" lvl="2" indent="0">
              <a:buNone/>
            </a:pPr>
            <a:endParaRPr lang="en-US" dirty="0" smtClean="0"/>
          </a:p>
          <a:p>
            <a:pPr lvl="1"/>
            <a:endParaRPr lang="en-US" dirty="0"/>
          </a:p>
        </p:txBody>
      </p:sp>
    </p:spTree>
    <p:extLst>
      <p:ext uri="{BB962C8B-B14F-4D97-AF65-F5344CB8AC3E}">
        <p14:creationId xmlns:p14="http://schemas.microsoft.com/office/powerpoint/2010/main" val="21427533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915"/>
            <a:ext cx="10515600" cy="1325563"/>
          </a:xfrm>
        </p:spPr>
        <p:txBody>
          <a:bodyPr>
            <a:normAutofit/>
          </a:bodyPr>
          <a:lstStyle/>
          <a:p>
            <a:pPr algn="ctr"/>
            <a:r>
              <a:rPr lang="en-US" dirty="0" smtClean="0"/>
              <a:t>What It Means to Be United Methodist Training</a:t>
            </a:r>
            <a:br>
              <a:rPr lang="en-US" dirty="0" smtClean="0"/>
            </a:br>
            <a:r>
              <a:rPr lang="en-US" dirty="0" smtClean="0"/>
              <a:t>Outcomes Research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7357968"/>
              </p:ext>
            </p:extLst>
          </p:nvPr>
        </p:nvGraphicFramePr>
        <p:xfrm>
          <a:off x="838200" y="1537252"/>
          <a:ext cx="10346636" cy="46730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22941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915"/>
            <a:ext cx="10515600" cy="1325563"/>
          </a:xfrm>
        </p:spPr>
        <p:txBody>
          <a:bodyPr/>
          <a:lstStyle/>
          <a:p>
            <a:pPr algn="ctr"/>
            <a:r>
              <a:rPr lang="en-US" dirty="0" smtClean="0"/>
              <a:t>Church Website Development Training</a:t>
            </a:r>
            <a:br>
              <a:rPr lang="en-US" dirty="0" smtClean="0"/>
            </a:br>
            <a:r>
              <a:rPr lang="en-US" dirty="0" smtClean="0"/>
              <a:t>Outcomes Research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96358423"/>
              </p:ext>
            </p:extLst>
          </p:nvPr>
        </p:nvGraphicFramePr>
        <p:xfrm>
          <a:off x="838200" y="1537252"/>
          <a:ext cx="10346636" cy="46730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034237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Church Support Services</a:t>
            </a:r>
            <a:endParaRPr lang="en-US" dirty="0"/>
          </a:p>
        </p:txBody>
      </p:sp>
      <p:sp>
        <p:nvSpPr>
          <p:cNvPr id="3" name="Content Placeholder 2"/>
          <p:cNvSpPr>
            <a:spLocks noGrp="1"/>
          </p:cNvSpPr>
          <p:nvPr>
            <p:ph idx="1"/>
          </p:nvPr>
        </p:nvSpPr>
        <p:spPr/>
        <p:txBody>
          <a:bodyPr/>
          <a:lstStyle/>
          <a:p>
            <a:r>
              <a:rPr lang="en-US" dirty="0" smtClean="0"/>
              <a:t>United Methodist Communications re-structured its Local Church Services area in 2018 and expanded the scope of services provided.</a:t>
            </a:r>
          </a:p>
          <a:p>
            <a:pPr lvl="1"/>
            <a:r>
              <a:rPr lang="en-US" dirty="0" smtClean="0"/>
              <a:t>Added social media grants related to COR’s “Burlap” program (466 churches) </a:t>
            </a:r>
          </a:p>
          <a:p>
            <a:pPr lvl="1"/>
            <a:r>
              <a:rPr lang="en-US" dirty="0" smtClean="0"/>
              <a:t>Offered creative services (55 churches)</a:t>
            </a:r>
          </a:p>
          <a:p>
            <a:pPr lvl="1"/>
            <a:r>
              <a:rPr lang="en-US" dirty="0" smtClean="0"/>
              <a:t>Expanded local church website development support (20 churches)</a:t>
            </a:r>
          </a:p>
          <a:p>
            <a:r>
              <a:rPr lang="en-US" dirty="0" smtClean="0"/>
              <a:t>The agency expanded the number of churches for whom it provides web hosting to  1776.</a:t>
            </a:r>
          </a:p>
          <a:p>
            <a:endParaRPr lang="en-US" dirty="0"/>
          </a:p>
        </p:txBody>
      </p:sp>
    </p:spTree>
    <p:extLst>
      <p:ext uri="{BB962C8B-B14F-4D97-AF65-F5344CB8AC3E}">
        <p14:creationId xmlns:p14="http://schemas.microsoft.com/office/powerpoint/2010/main" val="27570201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Church Services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92568512"/>
              </p:ext>
            </p:extLst>
          </p:nvPr>
        </p:nvGraphicFramePr>
        <p:xfrm>
          <a:off x="1535113" y="2016125"/>
          <a:ext cx="9520237" cy="344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15746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Services for Local Churches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56149910"/>
              </p:ext>
            </p:extLst>
          </p:nvPr>
        </p:nvGraphicFramePr>
        <p:xfrm>
          <a:off x="1535113" y="2016125"/>
          <a:ext cx="9520237" cy="344963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667525" y="5530544"/>
            <a:ext cx="6268369" cy="523220"/>
          </a:xfrm>
          <a:prstGeom prst="rect">
            <a:avLst/>
          </a:prstGeom>
          <a:noFill/>
        </p:spPr>
        <p:txBody>
          <a:bodyPr wrap="square" rtlCol="0">
            <a:spAutoFit/>
          </a:bodyPr>
          <a:lstStyle/>
          <a:p>
            <a:pPr marL="285750" indent="-285750">
              <a:buFont typeface="Arial" panose="020B0604020202020204" pitchFamily="34" charset="0"/>
              <a:buChar char="•"/>
            </a:pPr>
            <a:r>
              <a:rPr lang="en-US" sz="1400" dirty="0" smtClean="0"/>
              <a:t>* Does not include Advent orders, the period of heaviest church orders</a:t>
            </a:r>
          </a:p>
          <a:p>
            <a:pPr marL="285750" indent="-285750">
              <a:buFont typeface="Arial" panose="020B0604020202020204" pitchFamily="34" charset="0"/>
              <a:buChar char="•"/>
            </a:pPr>
            <a:r>
              <a:rPr lang="en-US" sz="1400" dirty="0" smtClean="0"/>
              <a:t>** Reduced marketing due to contractual issues with </a:t>
            </a:r>
            <a:r>
              <a:rPr lang="en-US" sz="1400" dirty="0" err="1" smtClean="0"/>
              <a:t>MissionInsite</a:t>
            </a:r>
            <a:endParaRPr lang="en-US" sz="1400" dirty="0"/>
          </a:p>
        </p:txBody>
      </p:sp>
    </p:spTree>
    <p:extLst>
      <p:ext uri="{BB962C8B-B14F-4D97-AF65-F5344CB8AC3E}">
        <p14:creationId xmlns:p14="http://schemas.microsoft.com/office/powerpoint/2010/main" val="29469588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Social Media Performance</a:t>
            </a:r>
            <a:endParaRPr lang="en-US" dirty="0"/>
          </a:p>
        </p:txBody>
      </p:sp>
      <p:sp>
        <p:nvSpPr>
          <p:cNvPr id="5" name="Content Placeholder 4"/>
          <p:cNvSpPr>
            <a:spLocks noGrp="1"/>
          </p:cNvSpPr>
          <p:nvPr>
            <p:ph idx="1"/>
          </p:nvPr>
        </p:nvSpPr>
        <p:spPr/>
        <p:txBody>
          <a:bodyPr/>
          <a:lstStyle/>
          <a:p>
            <a:r>
              <a:rPr lang="en-US" dirty="0" smtClean="0"/>
              <a:t>Aggressive marketing on Facebook has increased the number of fans for UMCom properties, particularly for UMCom and UMNS.</a:t>
            </a:r>
          </a:p>
          <a:p>
            <a:r>
              <a:rPr lang="en-US" dirty="0" smtClean="0"/>
              <a:t>Subsequent changes in algorithms and media practices limited growth in fans and engagement for Facebook and Twitter.</a:t>
            </a:r>
          </a:p>
          <a:p>
            <a:pPr marL="0" indent="0">
              <a:buNone/>
            </a:pPr>
            <a:endParaRPr lang="en-US" dirty="0" smtClean="0"/>
          </a:p>
          <a:p>
            <a:endParaRPr lang="en-US" dirty="0"/>
          </a:p>
        </p:txBody>
      </p:sp>
    </p:spTree>
    <p:extLst>
      <p:ext uri="{BB962C8B-B14F-4D97-AF65-F5344CB8AC3E}">
        <p14:creationId xmlns:p14="http://schemas.microsoft.com/office/powerpoint/2010/main" val="4536983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45411374"/>
              </p:ext>
            </p:extLst>
          </p:nvPr>
        </p:nvGraphicFramePr>
        <p:xfrm>
          <a:off x="1524602" y="1290475"/>
          <a:ext cx="9520236" cy="4754880"/>
        </p:xfrm>
        <a:graphic>
          <a:graphicData uri="http://schemas.openxmlformats.org/drawingml/2006/table">
            <a:tbl>
              <a:tblPr firstRow="1" bandRow="1">
                <a:tableStyleId>{5C22544A-7EE6-4342-B048-85BDC9FD1C3A}</a:tableStyleId>
              </a:tblPr>
              <a:tblGrid>
                <a:gridCol w="2380059">
                  <a:extLst>
                    <a:ext uri="{9D8B030D-6E8A-4147-A177-3AD203B41FA5}">
                      <a16:colId xmlns:a16="http://schemas.microsoft.com/office/drawing/2014/main" val="2118129255"/>
                    </a:ext>
                  </a:extLst>
                </a:gridCol>
                <a:gridCol w="2380059">
                  <a:extLst>
                    <a:ext uri="{9D8B030D-6E8A-4147-A177-3AD203B41FA5}">
                      <a16:colId xmlns:a16="http://schemas.microsoft.com/office/drawing/2014/main" val="2616761724"/>
                    </a:ext>
                  </a:extLst>
                </a:gridCol>
                <a:gridCol w="2380059">
                  <a:extLst>
                    <a:ext uri="{9D8B030D-6E8A-4147-A177-3AD203B41FA5}">
                      <a16:colId xmlns:a16="http://schemas.microsoft.com/office/drawing/2014/main" val="2465721980"/>
                    </a:ext>
                  </a:extLst>
                </a:gridCol>
                <a:gridCol w="2380059">
                  <a:extLst>
                    <a:ext uri="{9D8B030D-6E8A-4147-A177-3AD203B41FA5}">
                      <a16:colId xmlns:a16="http://schemas.microsoft.com/office/drawing/2014/main" val="2601930844"/>
                    </a:ext>
                  </a:extLst>
                </a:gridCol>
              </a:tblGrid>
              <a:tr h="291199">
                <a:tc>
                  <a:txBody>
                    <a:bodyPr/>
                    <a:lstStyle/>
                    <a:p>
                      <a:r>
                        <a:rPr lang="en-US" dirty="0" smtClean="0"/>
                        <a:t>Social Media</a:t>
                      </a:r>
                      <a:endParaRPr lang="en-US" dirty="0"/>
                    </a:p>
                  </a:txBody>
                  <a:tcPr/>
                </a:tc>
                <a:tc>
                  <a:txBody>
                    <a:bodyPr/>
                    <a:lstStyle/>
                    <a:p>
                      <a:pPr algn="r"/>
                      <a:r>
                        <a:rPr lang="en-US" dirty="0" smtClean="0"/>
                        <a:t>2017</a:t>
                      </a:r>
                      <a:endParaRPr lang="en-US" dirty="0"/>
                    </a:p>
                  </a:txBody>
                  <a:tcPr/>
                </a:tc>
                <a:tc>
                  <a:txBody>
                    <a:bodyPr/>
                    <a:lstStyle/>
                    <a:p>
                      <a:pPr algn="r"/>
                      <a:r>
                        <a:rPr lang="en-US" dirty="0" smtClean="0"/>
                        <a:t>2018</a:t>
                      </a:r>
                      <a:endParaRPr lang="en-US" dirty="0"/>
                    </a:p>
                  </a:txBody>
                  <a:tcPr/>
                </a:tc>
                <a:tc>
                  <a:txBody>
                    <a:bodyPr/>
                    <a:lstStyle/>
                    <a:p>
                      <a:pPr algn="r"/>
                      <a:r>
                        <a:rPr lang="en-US" dirty="0" smtClean="0"/>
                        <a:t>% Rate of Growth</a:t>
                      </a:r>
                      <a:endParaRPr lang="en-US" dirty="0"/>
                    </a:p>
                  </a:txBody>
                  <a:tcPr/>
                </a:tc>
                <a:extLst>
                  <a:ext uri="{0D108BD9-81ED-4DB2-BD59-A6C34878D82A}">
                    <a16:rowId xmlns:a16="http://schemas.microsoft.com/office/drawing/2014/main" val="3969627030"/>
                  </a:ext>
                </a:extLst>
              </a:tr>
              <a:tr h="291199">
                <a:tc>
                  <a:txBody>
                    <a:bodyPr/>
                    <a:lstStyle/>
                    <a:p>
                      <a:r>
                        <a:rPr lang="en-US" b="0" dirty="0" smtClean="0"/>
                        <a:t>UMC</a:t>
                      </a:r>
                      <a:r>
                        <a:rPr lang="en-US" b="0" baseline="0" dirty="0" smtClean="0"/>
                        <a:t> Facebook</a:t>
                      </a:r>
                      <a:endParaRPr lang="en-US" b="0" dirty="0"/>
                    </a:p>
                  </a:txBody>
                  <a:tcPr/>
                </a:tc>
                <a:tc>
                  <a:txBody>
                    <a:bodyPr/>
                    <a:lstStyle/>
                    <a:p>
                      <a:pPr algn="r"/>
                      <a:r>
                        <a:rPr lang="en-US" b="0" dirty="0" smtClean="0"/>
                        <a:t>531424</a:t>
                      </a:r>
                      <a:endParaRPr lang="en-US" b="0" dirty="0"/>
                    </a:p>
                  </a:txBody>
                  <a:tcPr/>
                </a:tc>
                <a:tc>
                  <a:txBody>
                    <a:bodyPr/>
                    <a:lstStyle/>
                    <a:p>
                      <a:pPr algn="r"/>
                      <a:r>
                        <a:rPr lang="en-US" b="0" dirty="0" smtClean="0"/>
                        <a:t>609508</a:t>
                      </a:r>
                      <a:endParaRPr lang="en-US" b="0" dirty="0"/>
                    </a:p>
                  </a:txBody>
                  <a:tcPr/>
                </a:tc>
                <a:tc>
                  <a:txBody>
                    <a:bodyPr/>
                    <a:lstStyle/>
                    <a:p>
                      <a:pPr algn="r"/>
                      <a:r>
                        <a:rPr lang="en-US" b="0" dirty="0" smtClean="0"/>
                        <a:t>15</a:t>
                      </a:r>
                      <a:endParaRPr lang="en-US" b="0" dirty="0"/>
                    </a:p>
                  </a:txBody>
                  <a:tcPr/>
                </a:tc>
                <a:extLst>
                  <a:ext uri="{0D108BD9-81ED-4DB2-BD59-A6C34878D82A}">
                    <a16:rowId xmlns:a16="http://schemas.microsoft.com/office/drawing/2014/main" val="1961025663"/>
                  </a:ext>
                </a:extLst>
              </a:tr>
              <a:tr h="291199">
                <a:tc>
                  <a:txBody>
                    <a:bodyPr/>
                    <a:lstStyle/>
                    <a:p>
                      <a:r>
                        <a:rPr lang="en-US" b="0" dirty="0" smtClean="0"/>
                        <a:t>UMCom Facebook</a:t>
                      </a:r>
                    </a:p>
                  </a:txBody>
                  <a:tcPr/>
                </a:tc>
                <a:tc>
                  <a:txBody>
                    <a:bodyPr/>
                    <a:lstStyle/>
                    <a:p>
                      <a:pPr algn="r"/>
                      <a:r>
                        <a:rPr lang="en-US" b="0" dirty="0" smtClean="0"/>
                        <a:t>64144</a:t>
                      </a:r>
                      <a:endParaRPr lang="en-US" b="0" dirty="0"/>
                    </a:p>
                  </a:txBody>
                  <a:tcPr/>
                </a:tc>
                <a:tc>
                  <a:txBody>
                    <a:bodyPr/>
                    <a:lstStyle/>
                    <a:p>
                      <a:pPr algn="r"/>
                      <a:r>
                        <a:rPr lang="en-US" b="0" dirty="0" smtClean="0"/>
                        <a:t>199581</a:t>
                      </a:r>
                      <a:endParaRPr lang="en-US" b="0" dirty="0"/>
                    </a:p>
                  </a:txBody>
                  <a:tcPr/>
                </a:tc>
                <a:tc>
                  <a:txBody>
                    <a:bodyPr/>
                    <a:lstStyle/>
                    <a:p>
                      <a:pPr algn="r"/>
                      <a:r>
                        <a:rPr lang="en-US" b="0" dirty="0" smtClean="0"/>
                        <a:t>211</a:t>
                      </a:r>
                      <a:endParaRPr lang="en-US" b="0" dirty="0"/>
                    </a:p>
                  </a:txBody>
                  <a:tcPr/>
                </a:tc>
                <a:extLst>
                  <a:ext uri="{0D108BD9-81ED-4DB2-BD59-A6C34878D82A}">
                    <a16:rowId xmlns:a16="http://schemas.microsoft.com/office/drawing/2014/main" val="940649132"/>
                  </a:ext>
                </a:extLst>
              </a:tr>
              <a:tr h="291199">
                <a:tc>
                  <a:txBody>
                    <a:bodyPr/>
                    <a:lstStyle/>
                    <a:p>
                      <a:r>
                        <a:rPr lang="en-US" b="0" dirty="0" smtClean="0"/>
                        <a:t>UMNS</a:t>
                      </a:r>
                      <a:r>
                        <a:rPr lang="en-US" b="0" baseline="0" dirty="0" smtClean="0"/>
                        <a:t> Facebook</a:t>
                      </a:r>
                      <a:endParaRPr lang="en-US" b="0" dirty="0"/>
                    </a:p>
                  </a:txBody>
                  <a:tcPr/>
                </a:tc>
                <a:tc>
                  <a:txBody>
                    <a:bodyPr/>
                    <a:lstStyle/>
                    <a:p>
                      <a:pPr algn="r"/>
                      <a:r>
                        <a:rPr lang="en-US" b="0" dirty="0" smtClean="0"/>
                        <a:t>74046</a:t>
                      </a:r>
                      <a:endParaRPr lang="en-US" b="0" dirty="0"/>
                    </a:p>
                  </a:txBody>
                  <a:tcPr/>
                </a:tc>
                <a:tc>
                  <a:txBody>
                    <a:bodyPr/>
                    <a:lstStyle/>
                    <a:p>
                      <a:pPr algn="r"/>
                      <a:r>
                        <a:rPr lang="en-US" b="0" dirty="0" smtClean="0"/>
                        <a:t>205195</a:t>
                      </a:r>
                      <a:endParaRPr lang="en-US" b="0" dirty="0"/>
                    </a:p>
                  </a:txBody>
                  <a:tcPr/>
                </a:tc>
                <a:tc>
                  <a:txBody>
                    <a:bodyPr/>
                    <a:lstStyle/>
                    <a:p>
                      <a:pPr algn="r"/>
                      <a:r>
                        <a:rPr lang="en-US" b="0" dirty="0" smtClean="0"/>
                        <a:t>277</a:t>
                      </a:r>
                      <a:endParaRPr lang="en-US" b="0" dirty="0"/>
                    </a:p>
                  </a:txBody>
                  <a:tcPr/>
                </a:tc>
                <a:extLst>
                  <a:ext uri="{0D108BD9-81ED-4DB2-BD59-A6C34878D82A}">
                    <a16:rowId xmlns:a16="http://schemas.microsoft.com/office/drawing/2014/main" val="272158525"/>
                  </a:ext>
                </a:extLst>
              </a:tr>
              <a:tr h="291199">
                <a:tc>
                  <a:txBody>
                    <a:bodyPr/>
                    <a:lstStyle/>
                    <a:p>
                      <a:r>
                        <a:rPr lang="en-US" b="0" dirty="0" smtClean="0"/>
                        <a:t>RTC</a:t>
                      </a:r>
                      <a:r>
                        <a:rPr lang="en-US" b="0" baseline="0" dirty="0" smtClean="0"/>
                        <a:t> Facebook</a:t>
                      </a:r>
                      <a:endParaRPr lang="en-US" b="0" dirty="0"/>
                    </a:p>
                  </a:txBody>
                  <a:tcPr/>
                </a:tc>
                <a:tc>
                  <a:txBody>
                    <a:bodyPr/>
                    <a:lstStyle/>
                    <a:p>
                      <a:pPr algn="r"/>
                      <a:r>
                        <a:rPr lang="en-US" b="0" dirty="0" smtClean="0"/>
                        <a:t>102600</a:t>
                      </a:r>
                      <a:endParaRPr lang="en-US" b="0" dirty="0"/>
                    </a:p>
                  </a:txBody>
                  <a:tcPr/>
                </a:tc>
                <a:tc>
                  <a:txBody>
                    <a:bodyPr/>
                    <a:lstStyle/>
                    <a:p>
                      <a:pPr algn="r"/>
                      <a:r>
                        <a:rPr lang="en-US" b="0" dirty="0" smtClean="0"/>
                        <a:t>110120</a:t>
                      </a:r>
                      <a:endParaRPr lang="en-US" b="0" dirty="0"/>
                    </a:p>
                  </a:txBody>
                  <a:tcPr/>
                </a:tc>
                <a:tc>
                  <a:txBody>
                    <a:bodyPr/>
                    <a:lstStyle/>
                    <a:p>
                      <a:pPr algn="r"/>
                      <a:r>
                        <a:rPr lang="en-US" b="0" dirty="0" smtClean="0"/>
                        <a:t>7</a:t>
                      </a:r>
                      <a:endParaRPr lang="en-US" b="0" dirty="0"/>
                    </a:p>
                  </a:txBody>
                  <a:tcPr/>
                </a:tc>
                <a:extLst>
                  <a:ext uri="{0D108BD9-81ED-4DB2-BD59-A6C34878D82A}">
                    <a16:rowId xmlns:a16="http://schemas.microsoft.com/office/drawing/2014/main" val="2276839749"/>
                  </a:ext>
                </a:extLst>
              </a:tr>
              <a:tr h="291199">
                <a:tc>
                  <a:txBody>
                    <a:bodyPr/>
                    <a:lstStyle/>
                    <a:p>
                      <a:r>
                        <a:rPr lang="en-US" dirty="0" smtClean="0">
                          <a:solidFill>
                            <a:schemeClr val="accent4"/>
                          </a:solidFill>
                        </a:rPr>
                        <a:t>UMC Instagram</a:t>
                      </a:r>
                      <a:endParaRPr lang="en-US" dirty="0">
                        <a:solidFill>
                          <a:schemeClr val="accent4"/>
                        </a:solidFill>
                      </a:endParaRPr>
                    </a:p>
                  </a:txBody>
                  <a:tcPr/>
                </a:tc>
                <a:tc>
                  <a:txBody>
                    <a:bodyPr/>
                    <a:lstStyle/>
                    <a:p>
                      <a:pPr algn="r"/>
                      <a:r>
                        <a:rPr lang="en-US" dirty="0" smtClean="0">
                          <a:solidFill>
                            <a:schemeClr val="accent4"/>
                          </a:solidFill>
                        </a:rPr>
                        <a:t>37986</a:t>
                      </a:r>
                      <a:endParaRPr lang="en-US" dirty="0">
                        <a:solidFill>
                          <a:schemeClr val="accent4"/>
                        </a:solidFill>
                      </a:endParaRPr>
                    </a:p>
                  </a:txBody>
                  <a:tcPr/>
                </a:tc>
                <a:tc>
                  <a:txBody>
                    <a:bodyPr/>
                    <a:lstStyle/>
                    <a:p>
                      <a:pPr algn="r"/>
                      <a:r>
                        <a:rPr lang="en-US" dirty="0" smtClean="0">
                          <a:solidFill>
                            <a:schemeClr val="accent4"/>
                          </a:solidFill>
                        </a:rPr>
                        <a:t>44925</a:t>
                      </a:r>
                      <a:endParaRPr lang="en-US" dirty="0">
                        <a:solidFill>
                          <a:schemeClr val="accent4"/>
                        </a:solidFill>
                      </a:endParaRPr>
                    </a:p>
                  </a:txBody>
                  <a:tcPr/>
                </a:tc>
                <a:tc>
                  <a:txBody>
                    <a:bodyPr/>
                    <a:lstStyle/>
                    <a:p>
                      <a:pPr algn="r"/>
                      <a:r>
                        <a:rPr lang="en-US" dirty="0" smtClean="0">
                          <a:solidFill>
                            <a:schemeClr val="accent4"/>
                          </a:solidFill>
                        </a:rPr>
                        <a:t>18</a:t>
                      </a:r>
                      <a:endParaRPr lang="en-US" dirty="0">
                        <a:solidFill>
                          <a:schemeClr val="accent4"/>
                        </a:solidFill>
                      </a:endParaRPr>
                    </a:p>
                  </a:txBody>
                  <a:tcPr/>
                </a:tc>
                <a:extLst>
                  <a:ext uri="{0D108BD9-81ED-4DB2-BD59-A6C34878D82A}">
                    <a16:rowId xmlns:a16="http://schemas.microsoft.com/office/drawing/2014/main" val="857557538"/>
                  </a:ext>
                </a:extLst>
              </a:tr>
              <a:tr h="291199">
                <a:tc>
                  <a:txBody>
                    <a:bodyPr/>
                    <a:lstStyle/>
                    <a:p>
                      <a:r>
                        <a:rPr lang="en-US" dirty="0" smtClean="0">
                          <a:solidFill>
                            <a:schemeClr val="accent4"/>
                          </a:solidFill>
                        </a:rPr>
                        <a:t>UMCom Instagram</a:t>
                      </a:r>
                      <a:endParaRPr lang="en-US" dirty="0">
                        <a:solidFill>
                          <a:schemeClr val="accent4"/>
                        </a:solidFill>
                      </a:endParaRPr>
                    </a:p>
                  </a:txBody>
                  <a:tcPr/>
                </a:tc>
                <a:tc>
                  <a:txBody>
                    <a:bodyPr/>
                    <a:lstStyle/>
                    <a:p>
                      <a:pPr algn="r"/>
                      <a:r>
                        <a:rPr lang="en-US" dirty="0" smtClean="0">
                          <a:solidFill>
                            <a:schemeClr val="accent4"/>
                          </a:solidFill>
                        </a:rPr>
                        <a:t>1299</a:t>
                      </a:r>
                      <a:endParaRPr lang="en-US" dirty="0">
                        <a:solidFill>
                          <a:schemeClr val="accent4"/>
                        </a:solidFill>
                      </a:endParaRPr>
                    </a:p>
                  </a:txBody>
                  <a:tcPr/>
                </a:tc>
                <a:tc>
                  <a:txBody>
                    <a:bodyPr/>
                    <a:lstStyle/>
                    <a:p>
                      <a:pPr algn="r"/>
                      <a:r>
                        <a:rPr lang="en-US" dirty="0" smtClean="0">
                          <a:solidFill>
                            <a:schemeClr val="accent4"/>
                          </a:solidFill>
                        </a:rPr>
                        <a:t>1475</a:t>
                      </a:r>
                      <a:endParaRPr lang="en-US" dirty="0">
                        <a:solidFill>
                          <a:schemeClr val="accent4"/>
                        </a:solidFill>
                      </a:endParaRPr>
                    </a:p>
                  </a:txBody>
                  <a:tcPr/>
                </a:tc>
                <a:tc>
                  <a:txBody>
                    <a:bodyPr/>
                    <a:lstStyle/>
                    <a:p>
                      <a:pPr algn="r"/>
                      <a:r>
                        <a:rPr lang="en-US" dirty="0" smtClean="0">
                          <a:solidFill>
                            <a:schemeClr val="accent4"/>
                          </a:solidFill>
                        </a:rPr>
                        <a:t>14</a:t>
                      </a:r>
                      <a:endParaRPr lang="en-US" dirty="0">
                        <a:solidFill>
                          <a:schemeClr val="accent4"/>
                        </a:solidFill>
                      </a:endParaRPr>
                    </a:p>
                  </a:txBody>
                  <a:tcPr/>
                </a:tc>
                <a:extLst>
                  <a:ext uri="{0D108BD9-81ED-4DB2-BD59-A6C34878D82A}">
                    <a16:rowId xmlns:a16="http://schemas.microsoft.com/office/drawing/2014/main" val="3776337719"/>
                  </a:ext>
                </a:extLst>
              </a:tr>
              <a:tr h="291199">
                <a:tc>
                  <a:txBody>
                    <a:bodyPr/>
                    <a:lstStyle/>
                    <a:p>
                      <a:r>
                        <a:rPr lang="en-US" dirty="0" smtClean="0">
                          <a:solidFill>
                            <a:schemeClr val="accent4"/>
                          </a:solidFill>
                        </a:rPr>
                        <a:t>RTC</a:t>
                      </a:r>
                      <a:r>
                        <a:rPr lang="en-US" baseline="0" dirty="0" smtClean="0">
                          <a:solidFill>
                            <a:schemeClr val="accent4"/>
                          </a:solidFill>
                        </a:rPr>
                        <a:t> Instagram</a:t>
                      </a:r>
                      <a:endParaRPr lang="en-US" dirty="0">
                        <a:solidFill>
                          <a:schemeClr val="accent4"/>
                        </a:solidFill>
                      </a:endParaRPr>
                    </a:p>
                  </a:txBody>
                  <a:tcPr/>
                </a:tc>
                <a:tc>
                  <a:txBody>
                    <a:bodyPr/>
                    <a:lstStyle/>
                    <a:p>
                      <a:pPr algn="r"/>
                      <a:r>
                        <a:rPr lang="en-US" dirty="0" smtClean="0">
                          <a:solidFill>
                            <a:schemeClr val="accent4"/>
                          </a:solidFill>
                        </a:rPr>
                        <a:t>9700</a:t>
                      </a:r>
                      <a:endParaRPr lang="en-US" dirty="0">
                        <a:solidFill>
                          <a:schemeClr val="accent4"/>
                        </a:solidFill>
                      </a:endParaRPr>
                    </a:p>
                  </a:txBody>
                  <a:tcPr/>
                </a:tc>
                <a:tc>
                  <a:txBody>
                    <a:bodyPr/>
                    <a:lstStyle/>
                    <a:p>
                      <a:pPr algn="r"/>
                      <a:r>
                        <a:rPr lang="en-US" dirty="0" smtClean="0">
                          <a:solidFill>
                            <a:schemeClr val="accent4"/>
                          </a:solidFill>
                        </a:rPr>
                        <a:t>10490</a:t>
                      </a:r>
                      <a:endParaRPr lang="en-US" dirty="0">
                        <a:solidFill>
                          <a:schemeClr val="accent4"/>
                        </a:solidFill>
                      </a:endParaRPr>
                    </a:p>
                  </a:txBody>
                  <a:tcPr/>
                </a:tc>
                <a:tc>
                  <a:txBody>
                    <a:bodyPr/>
                    <a:lstStyle/>
                    <a:p>
                      <a:pPr algn="r"/>
                      <a:r>
                        <a:rPr lang="en-US" dirty="0" smtClean="0">
                          <a:solidFill>
                            <a:schemeClr val="accent4"/>
                          </a:solidFill>
                        </a:rPr>
                        <a:t>8</a:t>
                      </a:r>
                      <a:endParaRPr lang="en-US" dirty="0">
                        <a:solidFill>
                          <a:schemeClr val="accent4"/>
                        </a:solidFill>
                      </a:endParaRPr>
                    </a:p>
                  </a:txBody>
                  <a:tcPr/>
                </a:tc>
                <a:extLst>
                  <a:ext uri="{0D108BD9-81ED-4DB2-BD59-A6C34878D82A}">
                    <a16:rowId xmlns:a16="http://schemas.microsoft.com/office/drawing/2014/main" val="377245511"/>
                  </a:ext>
                </a:extLst>
              </a:tr>
              <a:tr h="291199">
                <a:tc>
                  <a:txBody>
                    <a:bodyPr/>
                    <a:lstStyle/>
                    <a:p>
                      <a:r>
                        <a:rPr lang="en-US" dirty="0" smtClean="0">
                          <a:solidFill>
                            <a:srgbClr val="00B0F0"/>
                          </a:solidFill>
                        </a:rPr>
                        <a:t>UMC Twitter</a:t>
                      </a:r>
                      <a:endParaRPr lang="en-US" dirty="0">
                        <a:solidFill>
                          <a:srgbClr val="00B0F0"/>
                        </a:solidFill>
                      </a:endParaRPr>
                    </a:p>
                  </a:txBody>
                  <a:tcPr/>
                </a:tc>
                <a:tc>
                  <a:txBody>
                    <a:bodyPr/>
                    <a:lstStyle/>
                    <a:p>
                      <a:pPr algn="r"/>
                      <a:r>
                        <a:rPr lang="en-US" dirty="0" smtClean="0">
                          <a:solidFill>
                            <a:srgbClr val="00B0F0"/>
                          </a:solidFill>
                        </a:rPr>
                        <a:t>7462</a:t>
                      </a:r>
                      <a:endParaRPr lang="en-US" dirty="0">
                        <a:solidFill>
                          <a:srgbClr val="00B0F0"/>
                        </a:solidFill>
                      </a:endParaRPr>
                    </a:p>
                  </a:txBody>
                  <a:tcPr/>
                </a:tc>
                <a:tc>
                  <a:txBody>
                    <a:bodyPr/>
                    <a:lstStyle/>
                    <a:p>
                      <a:pPr algn="r"/>
                      <a:r>
                        <a:rPr lang="en-US" dirty="0" smtClean="0">
                          <a:solidFill>
                            <a:srgbClr val="00B0F0"/>
                          </a:solidFill>
                        </a:rPr>
                        <a:t>9578</a:t>
                      </a:r>
                      <a:endParaRPr lang="en-US" dirty="0">
                        <a:solidFill>
                          <a:srgbClr val="00B0F0"/>
                        </a:solidFill>
                      </a:endParaRPr>
                    </a:p>
                  </a:txBody>
                  <a:tcPr/>
                </a:tc>
                <a:tc>
                  <a:txBody>
                    <a:bodyPr/>
                    <a:lstStyle/>
                    <a:p>
                      <a:pPr algn="r"/>
                      <a:r>
                        <a:rPr lang="en-US" dirty="0" smtClean="0">
                          <a:solidFill>
                            <a:srgbClr val="00B0F0"/>
                          </a:solidFill>
                        </a:rPr>
                        <a:t>28</a:t>
                      </a:r>
                      <a:endParaRPr lang="en-US" dirty="0">
                        <a:solidFill>
                          <a:srgbClr val="00B0F0"/>
                        </a:solidFill>
                      </a:endParaRPr>
                    </a:p>
                  </a:txBody>
                  <a:tcPr/>
                </a:tc>
                <a:extLst>
                  <a:ext uri="{0D108BD9-81ED-4DB2-BD59-A6C34878D82A}">
                    <a16:rowId xmlns:a16="http://schemas.microsoft.com/office/drawing/2014/main" val="3489945228"/>
                  </a:ext>
                </a:extLst>
              </a:tr>
              <a:tr h="291199">
                <a:tc>
                  <a:txBody>
                    <a:bodyPr/>
                    <a:lstStyle/>
                    <a:p>
                      <a:r>
                        <a:rPr lang="en-US" dirty="0" smtClean="0">
                          <a:solidFill>
                            <a:srgbClr val="00B0F0"/>
                          </a:solidFill>
                        </a:rPr>
                        <a:t>UMCom Twitter</a:t>
                      </a:r>
                      <a:endParaRPr lang="en-US" dirty="0">
                        <a:solidFill>
                          <a:srgbClr val="00B0F0"/>
                        </a:solidFill>
                      </a:endParaRPr>
                    </a:p>
                  </a:txBody>
                  <a:tcPr/>
                </a:tc>
                <a:tc>
                  <a:txBody>
                    <a:bodyPr/>
                    <a:lstStyle/>
                    <a:p>
                      <a:pPr algn="r"/>
                      <a:r>
                        <a:rPr lang="en-US" dirty="0" smtClean="0">
                          <a:solidFill>
                            <a:srgbClr val="00B0F0"/>
                          </a:solidFill>
                        </a:rPr>
                        <a:t>21824</a:t>
                      </a:r>
                      <a:endParaRPr lang="en-US" dirty="0">
                        <a:solidFill>
                          <a:srgbClr val="00B0F0"/>
                        </a:solidFill>
                      </a:endParaRPr>
                    </a:p>
                  </a:txBody>
                  <a:tcPr/>
                </a:tc>
                <a:tc>
                  <a:txBody>
                    <a:bodyPr/>
                    <a:lstStyle/>
                    <a:p>
                      <a:pPr algn="r"/>
                      <a:r>
                        <a:rPr lang="en-US" dirty="0" smtClean="0">
                          <a:solidFill>
                            <a:srgbClr val="00B0F0"/>
                          </a:solidFill>
                        </a:rPr>
                        <a:t>22497</a:t>
                      </a:r>
                      <a:endParaRPr lang="en-US" dirty="0">
                        <a:solidFill>
                          <a:srgbClr val="00B0F0"/>
                        </a:solidFill>
                      </a:endParaRPr>
                    </a:p>
                  </a:txBody>
                  <a:tcPr/>
                </a:tc>
                <a:tc>
                  <a:txBody>
                    <a:bodyPr/>
                    <a:lstStyle/>
                    <a:p>
                      <a:pPr algn="r"/>
                      <a:r>
                        <a:rPr lang="en-US" dirty="0" smtClean="0">
                          <a:solidFill>
                            <a:srgbClr val="00B0F0"/>
                          </a:solidFill>
                        </a:rPr>
                        <a:t>3</a:t>
                      </a:r>
                      <a:endParaRPr lang="en-US" dirty="0">
                        <a:solidFill>
                          <a:srgbClr val="00B0F0"/>
                        </a:solidFill>
                      </a:endParaRPr>
                    </a:p>
                  </a:txBody>
                  <a:tcPr/>
                </a:tc>
                <a:extLst>
                  <a:ext uri="{0D108BD9-81ED-4DB2-BD59-A6C34878D82A}">
                    <a16:rowId xmlns:a16="http://schemas.microsoft.com/office/drawing/2014/main" val="1547133661"/>
                  </a:ext>
                </a:extLst>
              </a:tr>
              <a:tr h="291199">
                <a:tc>
                  <a:txBody>
                    <a:bodyPr/>
                    <a:lstStyle/>
                    <a:p>
                      <a:r>
                        <a:rPr lang="en-US" dirty="0" smtClean="0">
                          <a:solidFill>
                            <a:srgbClr val="00B0F0"/>
                          </a:solidFill>
                        </a:rPr>
                        <a:t>UMNS</a:t>
                      </a:r>
                      <a:r>
                        <a:rPr lang="en-US" baseline="0" dirty="0" smtClean="0">
                          <a:solidFill>
                            <a:srgbClr val="00B0F0"/>
                          </a:solidFill>
                        </a:rPr>
                        <a:t> Twitter</a:t>
                      </a:r>
                      <a:endParaRPr lang="en-US" dirty="0">
                        <a:solidFill>
                          <a:srgbClr val="00B0F0"/>
                        </a:solidFill>
                      </a:endParaRPr>
                    </a:p>
                  </a:txBody>
                  <a:tcPr/>
                </a:tc>
                <a:tc>
                  <a:txBody>
                    <a:bodyPr/>
                    <a:lstStyle/>
                    <a:p>
                      <a:pPr algn="r"/>
                      <a:r>
                        <a:rPr lang="en-US" dirty="0" smtClean="0">
                          <a:solidFill>
                            <a:srgbClr val="00B0F0"/>
                          </a:solidFill>
                        </a:rPr>
                        <a:t>23271</a:t>
                      </a:r>
                      <a:endParaRPr lang="en-US" dirty="0">
                        <a:solidFill>
                          <a:srgbClr val="00B0F0"/>
                        </a:solidFill>
                      </a:endParaRPr>
                    </a:p>
                  </a:txBody>
                  <a:tcPr/>
                </a:tc>
                <a:tc>
                  <a:txBody>
                    <a:bodyPr/>
                    <a:lstStyle/>
                    <a:p>
                      <a:pPr algn="r"/>
                      <a:r>
                        <a:rPr lang="en-US" dirty="0" smtClean="0">
                          <a:solidFill>
                            <a:srgbClr val="00B0F0"/>
                          </a:solidFill>
                        </a:rPr>
                        <a:t>23979</a:t>
                      </a:r>
                      <a:endParaRPr lang="en-US" dirty="0">
                        <a:solidFill>
                          <a:srgbClr val="00B0F0"/>
                        </a:solidFill>
                      </a:endParaRPr>
                    </a:p>
                  </a:txBody>
                  <a:tcPr/>
                </a:tc>
                <a:tc>
                  <a:txBody>
                    <a:bodyPr/>
                    <a:lstStyle/>
                    <a:p>
                      <a:pPr algn="r"/>
                      <a:r>
                        <a:rPr lang="en-US" dirty="0" smtClean="0">
                          <a:solidFill>
                            <a:srgbClr val="00B0F0"/>
                          </a:solidFill>
                        </a:rPr>
                        <a:t>3</a:t>
                      </a:r>
                      <a:endParaRPr lang="en-US" dirty="0">
                        <a:solidFill>
                          <a:srgbClr val="00B0F0"/>
                        </a:solidFill>
                      </a:endParaRPr>
                    </a:p>
                  </a:txBody>
                  <a:tcPr/>
                </a:tc>
                <a:extLst>
                  <a:ext uri="{0D108BD9-81ED-4DB2-BD59-A6C34878D82A}">
                    <a16:rowId xmlns:a16="http://schemas.microsoft.com/office/drawing/2014/main" val="2407491634"/>
                  </a:ext>
                </a:extLst>
              </a:tr>
              <a:tr h="291199">
                <a:tc>
                  <a:txBody>
                    <a:bodyPr/>
                    <a:lstStyle/>
                    <a:p>
                      <a:r>
                        <a:rPr lang="en-US" dirty="0" smtClean="0">
                          <a:solidFill>
                            <a:srgbClr val="00B0F0"/>
                          </a:solidFill>
                        </a:rPr>
                        <a:t>RTC Twitter</a:t>
                      </a:r>
                      <a:endParaRPr lang="en-US" dirty="0">
                        <a:solidFill>
                          <a:srgbClr val="00B0F0"/>
                        </a:solidFill>
                      </a:endParaRPr>
                    </a:p>
                  </a:txBody>
                  <a:tcPr/>
                </a:tc>
                <a:tc>
                  <a:txBody>
                    <a:bodyPr/>
                    <a:lstStyle/>
                    <a:p>
                      <a:pPr algn="r"/>
                      <a:r>
                        <a:rPr lang="en-US" dirty="0" smtClean="0">
                          <a:solidFill>
                            <a:srgbClr val="00B0F0"/>
                          </a:solidFill>
                        </a:rPr>
                        <a:t>20100</a:t>
                      </a:r>
                      <a:endParaRPr lang="en-US" dirty="0">
                        <a:solidFill>
                          <a:srgbClr val="00B0F0"/>
                        </a:solidFill>
                      </a:endParaRPr>
                    </a:p>
                  </a:txBody>
                  <a:tcPr/>
                </a:tc>
                <a:tc>
                  <a:txBody>
                    <a:bodyPr/>
                    <a:lstStyle/>
                    <a:p>
                      <a:pPr algn="r"/>
                      <a:r>
                        <a:rPr lang="en-US" dirty="0" smtClean="0">
                          <a:solidFill>
                            <a:srgbClr val="00B0F0"/>
                          </a:solidFill>
                        </a:rPr>
                        <a:t>20200</a:t>
                      </a:r>
                      <a:endParaRPr lang="en-US" dirty="0">
                        <a:solidFill>
                          <a:srgbClr val="00B0F0"/>
                        </a:solidFill>
                      </a:endParaRPr>
                    </a:p>
                  </a:txBody>
                  <a:tcPr/>
                </a:tc>
                <a:tc>
                  <a:txBody>
                    <a:bodyPr/>
                    <a:lstStyle/>
                    <a:p>
                      <a:pPr algn="r"/>
                      <a:r>
                        <a:rPr lang="en-US" dirty="0" smtClean="0">
                          <a:solidFill>
                            <a:srgbClr val="00B0F0"/>
                          </a:solidFill>
                        </a:rPr>
                        <a:t>1</a:t>
                      </a:r>
                      <a:endParaRPr lang="en-US" dirty="0">
                        <a:solidFill>
                          <a:srgbClr val="00B0F0"/>
                        </a:solidFill>
                      </a:endParaRPr>
                    </a:p>
                  </a:txBody>
                  <a:tcPr/>
                </a:tc>
                <a:extLst>
                  <a:ext uri="{0D108BD9-81ED-4DB2-BD59-A6C34878D82A}">
                    <a16:rowId xmlns:a16="http://schemas.microsoft.com/office/drawing/2014/main" val="2193313167"/>
                  </a:ext>
                </a:extLst>
              </a:tr>
              <a:tr h="291199">
                <a:tc>
                  <a:txBody>
                    <a:bodyPr/>
                    <a:lstStyle/>
                    <a:p>
                      <a:r>
                        <a:rPr lang="en-US" dirty="0" smtClean="0">
                          <a:solidFill>
                            <a:srgbClr val="00B050"/>
                          </a:solidFill>
                        </a:rPr>
                        <a:t>UMC YouTube</a:t>
                      </a:r>
                      <a:endParaRPr lang="en-US" dirty="0">
                        <a:solidFill>
                          <a:srgbClr val="00B050"/>
                        </a:solidFill>
                      </a:endParaRPr>
                    </a:p>
                  </a:txBody>
                  <a:tcPr/>
                </a:tc>
                <a:tc>
                  <a:txBody>
                    <a:bodyPr/>
                    <a:lstStyle/>
                    <a:p>
                      <a:pPr algn="r"/>
                      <a:r>
                        <a:rPr lang="en-US" dirty="0" smtClean="0">
                          <a:solidFill>
                            <a:srgbClr val="00B050"/>
                          </a:solidFill>
                        </a:rPr>
                        <a:t>6136</a:t>
                      </a:r>
                      <a:endParaRPr lang="en-US" dirty="0">
                        <a:solidFill>
                          <a:srgbClr val="00B050"/>
                        </a:solidFill>
                      </a:endParaRPr>
                    </a:p>
                  </a:txBody>
                  <a:tcPr/>
                </a:tc>
                <a:tc>
                  <a:txBody>
                    <a:bodyPr/>
                    <a:lstStyle/>
                    <a:p>
                      <a:pPr algn="r"/>
                      <a:r>
                        <a:rPr lang="en-US" dirty="0" smtClean="0">
                          <a:solidFill>
                            <a:srgbClr val="00B050"/>
                          </a:solidFill>
                        </a:rPr>
                        <a:t>7902</a:t>
                      </a:r>
                      <a:endParaRPr lang="en-US" dirty="0">
                        <a:solidFill>
                          <a:srgbClr val="00B050"/>
                        </a:solidFill>
                      </a:endParaRPr>
                    </a:p>
                  </a:txBody>
                  <a:tcPr/>
                </a:tc>
                <a:tc>
                  <a:txBody>
                    <a:bodyPr/>
                    <a:lstStyle/>
                    <a:p>
                      <a:pPr algn="r"/>
                      <a:r>
                        <a:rPr lang="en-US" dirty="0" smtClean="0">
                          <a:solidFill>
                            <a:srgbClr val="00B050"/>
                          </a:solidFill>
                        </a:rPr>
                        <a:t>29</a:t>
                      </a:r>
                      <a:endParaRPr lang="en-US" dirty="0">
                        <a:solidFill>
                          <a:srgbClr val="00B050"/>
                        </a:solidFill>
                      </a:endParaRPr>
                    </a:p>
                  </a:txBody>
                  <a:tcPr/>
                </a:tc>
                <a:extLst>
                  <a:ext uri="{0D108BD9-81ED-4DB2-BD59-A6C34878D82A}">
                    <a16:rowId xmlns:a16="http://schemas.microsoft.com/office/drawing/2014/main" val="3934226741"/>
                  </a:ext>
                </a:extLst>
              </a:tr>
            </a:tbl>
          </a:graphicData>
        </a:graphic>
      </p:graphicFrame>
      <p:sp>
        <p:nvSpPr>
          <p:cNvPr id="5" name="TextBox 4"/>
          <p:cNvSpPr txBox="1"/>
          <p:nvPr/>
        </p:nvSpPr>
        <p:spPr>
          <a:xfrm>
            <a:off x="1618593" y="767255"/>
            <a:ext cx="8639504" cy="523220"/>
          </a:xfrm>
          <a:prstGeom prst="rect">
            <a:avLst/>
          </a:prstGeom>
          <a:noFill/>
        </p:spPr>
        <p:txBody>
          <a:bodyPr wrap="square" rtlCol="0">
            <a:spAutoFit/>
          </a:bodyPr>
          <a:lstStyle/>
          <a:p>
            <a:r>
              <a:rPr lang="en-US" sz="2800" dirty="0" smtClean="0"/>
              <a:t>UMC Related Social Media - # of Fans</a:t>
            </a:r>
            <a:endParaRPr lang="en-US" sz="2800" dirty="0"/>
          </a:p>
        </p:txBody>
      </p:sp>
    </p:spTree>
    <p:extLst>
      <p:ext uri="{BB962C8B-B14F-4D97-AF65-F5344CB8AC3E}">
        <p14:creationId xmlns:p14="http://schemas.microsoft.com/office/powerpoint/2010/main" val="41435761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5347" y="0"/>
            <a:ext cx="11841481" cy="1072055"/>
          </a:xfrm>
        </p:spPr>
        <p:txBody>
          <a:bodyPr>
            <a:normAutofit/>
          </a:bodyPr>
          <a:lstStyle/>
          <a:p>
            <a:r>
              <a:rPr lang="en-US" sz="4000" smtClean="0"/>
              <a:t>UMCom – Relationships with </a:t>
            </a:r>
            <a:r>
              <a:rPr lang="en-US" sz="4000" dirty="0" smtClean="0"/>
              <a:t>Boards &amp; Agencies</a:t>
            </a:r>
            <a:endParaRPr lang="en-US" sz="4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84625937"/>
              </p:ext>
            </p:extLst>
          </p:nvPr>
        </p:nvGraphicFramePr>
        <p:xfrm>
          <a:off x="1" y="948667"/>
          <a:ext cx="12191999" cy="5731708"/>
        </p:xfrm>
        <a:graphic>
          <a:graphicData uri="http://schemas.openxmlformats.org/drawingml/2006/table">
            <a:tbl>
              <a:tblPr firstRow="1" bandRow="1">
                <a:tableStyleId>{5C22544A-7EE6-4342-B048-85BDC9FD1C3A}</a:tableStyleId>
              </a:tblPr>
              <a:tblGrid>
                <a:gridCol w="1664524">
                  <a:extLst>
                    <a:ext uri="{9D8B030D-6E8A-4147-A177-3AD203B41FA5}">
                      <a16:colId xmlns:a16="http://schemas.microsoft.com/office/drawing/2014/main" val="20000"/>
                    </a:ext>
                  </a:extLst>
                </a:gridCol>
                <a:gridCol w="1251661">
                  <a:extLst>
                    <a:ext uri="{9D8B030D-6E8A-4147-A177-3AD203B41FA5}">
                      <a16:colId xmlns:a16="http://schemas.microsoft.com/office/drawing/2014/main" val="20001"/>
                    </a:ext>
                  </a:extLst>
                </a:gridCol>
                <a:gridCol w="1441100">
                  <a:extLst>
                    <a:ext uri="{9D8B030D-6E8A-4147-A177-3AD203B41FA5}">
                      <a16:colId xmlns:a16="http://schemas.microsoft.com/office/drawing/2014/main" val="20002"/>
                    </a:ext>
                  </a:extLst>
                </a:gridCol>
                <a:gridCol w="1260262">
                  <a:extLst>
                    <a:ext uri="{9D8B030D-6E8A-4147-A177-3AD203B41FA5}">
                      <a16:colId xmlns:a16="http://schemas.microsoft.com/office/drawing/2014/main" val="20003"/>
                    </a:ext>
                  </a:extLst>
                </a:gridCol>
                <a:gridCol w="1045284">
                  <a:extLst>
                    <a:ext uri="{9D8B030D-6E8A-4147-A177-3AD203B41FA5}">
                      <a16:colId xmlns:a16="http://schemas.microsoft.com/office/drawing/2014/main" val="20005"/>
                    </a:ext>
                  </a:extLst>
                </a:gridCol>
                <a:gridCol w="1698633">
                  <a:extLst>
                    <a:ext uri="{9D8B030D-6E8A-4147-A177-3AD203B41FA5}">
                      <a16:colId xmlns:a16="http://schemas.microsoft.com/office/drawing/2014/main" val="20006"/>
                    </a:ext>
                  </a:extLst>
                </a:gridCol>
                <a:gridCol w="1191824">
                  <a:extLst>
                    <a:ext uri="{9D8B030D-6E8A-4147-A177-3AD203B41FA5}">
                      <a16:colId xmlns:a16="http://schemas.microsoft.com/office/drawing/2014/main" val="1323367101"/>
                    </a:ext>
                  </a:extLst>
                </a:gridCol>
                <a:gridCol w="1360215">
                  <a:extLst>
                    <a:ext uri="{9D8B030D-6E8A-4147-A177-3AD203B41FA5}">
                      <a16:colId xmlns:a16="http://schemas.microsoft.com/office/drawing/2014/main" val="3202262735"/>
                    </a:ext>
                  </a:extLst>
                </a:gridCol>
                <a:gridCol w="1278496">
                  <a:extLst>
                    <a:ext uri="{9D8B030D-6E8A-4147-A177-3AD203B41FA5}">
                      <a16:colId xmlns:a16="http://schemas.microsoft.com/office/drawing/2014/main" val="2538367723"/>
                    </a:ext>
                  </a:extLst>
                </a:gridCol>
              </a:tblGrid>
              <a:tr h="1037788">
                <a:tc>
                  <a:txBody>
                    <a:bodyPr/>
                    <a:lstStyle/>
                    <a:p>
                      <a:r>
                        <a:rPr lang="en-US" sz="1400" dirty="0" smtClean="0"/>
                        <a:t>Agencies</a:t>
                      </a:r>
                      <a:endParaRPr lang="en-US" sz="1400" dirty="0"/>
                    </a:p>
                  </a:txBody>
                  <a:tcPr/>
                </a:tc>
                <a:tc>
                  <a:txBody>
                    <a:bodyPr/>
                    <a:lstStyle/>
                    <a:p>
                      <a:pPr algn="ctr"/>
                      <a:r>
                        <a:rPr lang="en-US" sz="1400" dirty="0" smtClean="0"/>
                        <a:t>Participates Fully</a:t>
                      </a:r>
                      <a:r>
                        <a:rPr lang="en-US" sz="1400" baseline="0" dirty="0" smtClean="0"/>
                        <a:t> in Leader Site</a:t>
                      </a:r>
                      <a:endParaRPr lang="en-US" sz="1400" dirty="0"/>
                    </a:p>
                  </a:txBody>
                  <a:tcPr/>
                </a:tc>
                <a:tc>
                  <a:txBody>
                    <a:bodyPr/>
                    <a:lstStyle/>
                    <a:p>
                      <a:pPr algn="ctr"/>
                      <a:r>
                        <a:rPr lang="en-US" sz="1400" dirty="0" smtClean="0"/>
                        <a:t>Content to be featured on leader site</a:t>
                      </a:r>
                      <a:endParaRPr lang="en-US" sz="1400" dirty="0"/>
                    </a:p>
                  </a:txBody>
                  <a:tcPr/>
                </a:tc>
                <a:tc>
                  <a:txBody>
                    <a:bodyPr/>
                    <a:lstStyle/>
                    <a:p>
                      <a:pPr algn="ctr"/>
                      <a:r>
                        <a:rPr lang="en-US" sz="1400" dirty="0" smtClean="0"/>
                        <a:t>Content</a:t>
                      </a:r>
                      <a:r>
                        <a:rPr lang="en-US" sz="1400" baseline="0" dirty="0" smtClean="0"/>
                        <a:t> featured on UMC.org</a:t>
                      </a:r>
                      <a:endParaRPr lang="en-US" sz="1400" dirty="0"/>
                    </a:p>
                  </a:txBody>
                  <a:tcPr/>
                </a:tc>
                <a:tc>
                  <a:txBody>
                    <a:bodyPr/>
                    <a:lstStyle/>
                    <a:p>
                      <a:pPr algn="ctr"/>
                      <a:r>
                        <a:rPr lang="en-US" sz="1400" dirty="0" err="1" smtClean="0"/>
                        <a:t>UMCom</a:t>
                      </a:r>
                      <a:r>
                        <a:rPr lang="en-US" sz="1400" baseline="0" dirty="0" smtClean="0"/>
                        <a:t> </a:t>
                      </a:r>
                      <a:r>
                        <a:rPr lang="en-US" sz="1400" dirty="0" smtClean="0"/>
                        <a:t>Supports with Research </a:t>
                      </a:r>
                      <a:endParaRPr lang="en-US" sz="1400" dirty="0"/>
                    </a:p>
                  </a:txBody>
                  <a:tcPr/>
                </a:tc>
                <a:tc>
                  <a:txBody>
                    <a:bodyPr/>
                    <a:lstStyle/>
                    <a:p>
                      <a:pPr algn="ctr"/>
                      <a:r>
                        <a:rPr lang="en-US" sz="1400" dirty="0" err="1" smtClean="0"/>
                        <a:t>UMCom</a:t>
                      </a:r>
                      <a:r>
                        <a:rPr lang="en-US" sz="1400" baseline="0" dirty="0" smtClean="0"/>
                        <a:t> </a:t>
                      </a:r>
                      <a:r>
                        <a:rPr lang="en-US" sz="1400" dirty="0" smtClean="0"/>
                        <a:t>Supports</a:t>
                      </a:r>
                      <a:r>
                        <a:rPr lang="en-US" sz="1400" baseline="0" dirty="0" smtClean="0"/>
                        <a:t> with Marketing &amp; </a:t>
                      </a:r>
                      <a:r>
                        <a:rPr lang="en-US" sz="1400" dirty="0" smtClean="0"/>
                        <a:t>Communications</a:t>
                      </a:r>
                      <a:endParaRPr lang="en-US" sz="1400" dirty="0"/>
                    </a:p>
                  </a:txBody>
                  <a:tcPr/>
                </a:tc>
                <a:tc>
                  <a:txBody>
                    <a:bodyPr/>
                    <a:lstStyle/>
                    <a:p>
                      <a:pPr algn="ctr"/>
                      <a:r>
                        <a:rPr lang="en-US" sz="1400" dirty="0" smtClean="0"/>
                        <a:t>UM</a:t>
                      </a:r>
                      <a:r>
                        <a:rPr lang="en-US" sz="1400" baseline="0" dirty="0" smtClean="0"/>
                        <a:t> </a:t>
                      </a:r>
                      <a:r>
                        <a:rPr lang="en-US" sz="1400" dirty="0" smtClean="0"/>
                        <a:t>Production</a:t>
                      </a:r>
                      <a:r>
                        <a:rPr lang="en-US" sz="1400" baseline="0" dirty="0" smtClean="0"/>
                        <a:t> Supports Agency</a:t>
                      </a:r>
                      <a:endParaRPr lang="en-US" sz="1400" dirty="0"/>
                    </a:p>
                  </a:txBody>
                  <a:tcPr/>
                </a:tc>
                <a:tc>
                  <a:txBody>
                    <a:bodyPr/>
                    <a:lstStyle/>
                    <a:p>
                      <a:pPr algn="ctr"/>
                      <a:r>
                        <a:rPr lang="en-US" sz="1400" dirty="0" smtClean="0"/>
                        <a:t>UMCom</a:t>
                      </a:r>
                      <a:r>
                        <a:rPr lang="en-US" sz="1400" baseline="0" dirty="0" smtClean="0"/>
                        <a:t> News Coverage </a:t>
                      </a:r>
                      <a:endParaRPr lang="en-US" sz="1400" dirty="0"/>
                    </a:p>
                  </a:txBody>
                  <a:tcPr/>
                </a:tc>
                <a:tc>
                  <a:txBody>
                    <a:bodyPr/>
                    <a:lstStyle/>
                    <a:p>
                      <a:pPr algn="ctr"/>
                      <a:r>
                        <a:rPr lang="en-US" sz="1400" dirty="0" smtClean="0"/>
                        <a:t>Public Information Support</a:t>
                      </a:r>
                      <a:endParaRPr lang="en-US" sz="1400" dirty="0"/>
                    </a:p>
                  </a:txBody>
                  <a:tcPr/>
                </a:tc>
                <a:extLst>
                  <a:ext uri="{0D108BD9-81ED-4DB2-BD59-A6C34878D82A}">
                    <a16:rowId xmlns:a16="http://schemas.microsoft.com/office/drawing/2014/main" val="10000"/>
                  </a:ext>
                </a:extLst>
              </a:tr>
              <a:tr h="334712">
                <a:tc>
                  <a:txBody>
                    <a:bodyPr/>
                    <a:lstStyle/>
                    <a:p>
                      <a:pPr algn="l" fontAlgn="b"/>
                      <a:r>
                        <a:rPr lang="en-US" sz="1600" b="0" i="0" u="none" strike="noStrike" dirty="0" smtClean="0">
                          <a:solidFill>
                            <a:srgbClr val="000000"/>
                          </a:solidFill>
                          <a:effectLst/>
                          <a:latin typeface="Calibri" panose="020F0502020204030204" pitchFamily="34" charset="0"/>
                        </a:rPr>
                        <a:t>Connectional Table</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algn="ctr"/>
                      <a:r>
                        <a:rPr lang="en-US" sz="1600" dirty="0" smtClean="0"/>
                        <a:t>X</a:t>
                      </a:r>
                      <a:endParaRPr lang="en-US" sz="1600" dirty="0"/>
                    </a:p>
                  </a:txBody>
                  <a:tcPr/>
                </a:tc>
                <a:tc>
                  <a:txBody>
                    <a:bodyPr/>
                    <a:lstStyle/>
                    <a:p>
                      <a:pPr algn="ctr"/>
                      <a:r>
                        <a:rPr lang="en-US" sz="1600" dirty="0" smtClean="0"/>
                        <a:t>X</a:t>
                      </a:r>
                      <a:endParaRPr lang="en-US" sz="1600" dirty="0"/>
                    </a:p>
                  </a:txBody>
                  <a:tcPr/>
                </a:tc>
                <a:tc>
                  <a:txBody>
                    <a:bodyPr/>
                    <a:lstStyle/>
                    <a:p>
                      <a:pPr algn="ctr"/>
                      <a:endParaRPr lang="en-US" sz="1600"/>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algn="ctr"/>
                      <a:r>
                        <a:rPr lang="en-US" sz="1600" dirty="0" smtClean="0"/>
                        <a:t>X</a:t>
                      </a:r>
                      <a:endParaRPr lang="en-US" sz="1600" dirty="0"/>
                    </a:p>
                  </a:txBody>
                  <a:tcPr/>
                </a:tc>
                <a:extLst>
                  <a:ext uri="{0D108BD9-81ED-4DB2-BD59-A6C34878D82A}">
                    <a16:rowId xmlns:a16="http://schemas.microsoft.com/office/drawing/2014/main" val="10001"/>
                  </a:ext>
                </a:extLst>
              </a:tr>
              <a:tr h="3145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DM</a:t>
                      </a: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sz="1600" dirty="0" smtClean="0"/>
                        <a:t>X</a:t>
                      </a:r>
                      <a:endParaRPr lang="en-US" sz="1600" dirty="0"/>
                    </a:p>
                  </a:txBody>
                  <a:tcPr/>
                </a:tc>
                <a:tc>
                  <a:txBody>
                    <a:bodyPr/>
                    <a:lstStyle/>
                    <a:p>
                      <a:pPr algn="ctr"/>
                      <a:endParaRPr lang="en-US" sz="160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a:p>
                  </a:txBody>
                  <a:tcPr/>
                </a:tc>
                <a:extLst>
                  <a:ext uri="{0D108BD9-81ED-4DB2-BD59-A6C34878D82A}">
                    <a16:rowId xmlns:a16="http://schemas.microsoft.com/office/drawing/2014/main" val="10002"/>
                  </a:ext>
                </a:extLst>
              </a:tr>
              <a:tr h="3145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GBCS</a:t>
                      </a: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extLst>
                  <a:ext uri="{0D108BD9-81ED-4DB2-BD59-A6C34878D82A}">
                    <a16:rowId xmlns:a16="http://schemas.microsoft.com/office/drawing/2014/main" val="10003"/>
                  </a:ext>
                </a:extLst>
              </a:tr>
              <a:tr h="314501">
                <a:tc>
                  <a:txBody>
                    <a:bodyPr/>
                    <a:lstStyle/>
                    <a:p>
                      <a:pPr algn="l" fontAlgn="b"/>
                      <a:r>
                        <a:rPr lang="en-US" sz="1600" b="0" i="0" u="none" strike="noStrike" dirty="0" smtClean="0">
                          <a:solidFill>
                            <a:srgbClr val="000000"/>
                          </a:solidFill>
                          <a:effectLst/>
                          <a:latin typeface="Calibri" panose="020F0502020204030204" pitchFamily="34" charset="0"/>
                        </a:rPr>
                        <a:t>GBGM</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a:p>
                  </a:txBody>
                  <a:tcPr/>
                </a:tc>
                <a:tc>
                  <a:txBody>
                    <a:bodyPr/>
                    <a:lstStyle/>
                    <a:p>
                      <a:pPr algn="ctr"/>
                      <a:r>
                        <a:rPr lang="en-US" sz="1600" dirty="0" smtClean="0"/>
                        <a:t>X</a:t>
                      </a: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sz="1600" dirty="0" smtClean="0"/>
                        <a:t>X</a:t>
                      </a:r>
                      <a:endParaRPr lang="en-US" sz="1600" dirty="0"/>
                    </a:p>
                  </a:txBody>
                  <a:tcPr/>
                </a:tc>
                <a:extLst>
                  <a:ext uri="{0D108BD9-81ED-4DB2-BD59-A6C34878D82A}">
                    <a16:rowId xmlns:a16="http://schemas.microsoft.com/office/drawing/2014/main" val="10004"/>
                  </a:ext>
                </a:extLst>
              </a:tr>
              <a:tr h="3145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GBHEM</a:t>
                      </a: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a:p>
                  </a:txBody>
                  <a:tcPr/>
                </a:tc>
                <a:tc>
                  <a:txBody>
                    <a:bodyPr/>
                    <a:lstStyle/>
                    <a:p>
                      <a:pPr algn="ctr"/>
                      <a:endParaRPr lang="en-US" sz="160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a:p>
                  </a:txBody>
                  <a:tcPr/>
                </a:tc>
                <a:extLst>
                  <a:ext uri="{0D108BD9-81ED-4DB2-BD59-A6C34878D82A}">
                    <a16:rowId xmlns:a16="http://schemas.microsoft.com/office/drawing/2014/main" val="10005"/>
                  </a:ext>
                </a:extLst>
              </a:tr>
              <a:tr h="3145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GCFA</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extLst>
                  <a:ext uri="{0D108BD9-81ED-4DB2-BD59-A6C34878D82A}">
                    <a16:rowId xmlns:a16="http://schemas.microsoft.com/office/drawing/2014/main" val="10006"/>
                  </a:ext>
                </a:extLst>
              </a:tr>
              <a:tr h="314501">
                <a:tc>
                  <a:txBody>
                    <a:bodyPr/>
                    <a:lstStyle/>
                    <a:p>
                      <a:pPr algn="l" fontAlgn="b"/>
                      <a:r>
                        <a:rPr lang="en-US" sz="1600" b="0" i="0" u="none" strike="noStrike" dirty="0" smtClean="0">
                          <a:solidFill>
                            <a:srgbClr val="000000"/>
                          </a:solidFill>
                          <a:effectLst/>
                          <a:latin typeface="Calibri" panose="020F0502020204030204" pitchFamily="34" charset="0"/>
                        </a:rPr>
                        <a:t>GCAH</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tc>
                  <a:txBody>
                    <a:bodyPr/>
                    <a:lstStyle/>
                    <a:p>
                      <a:pPr algn="ctr"/>
                      <a:r>
                        <a:rPr lang="en-US" sz="1600" smtClean="0"/>
                        <a:t>X</a:t>
                      </a: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extLst>
                  <a:ext uri="{0D108BD9-81ED-4DB2-BD59-A6C34878D82A}">
                    <a16:rowId xmlns:a16="http://schemas.microsoft.com/office/drawing/2014/main" val="10007"/>
                  </a:ext>
                </a:extLst>
              </a:tr>
              <a:tr h="314501">
                <a:tc>
                  <a:txBody>
                    <a:bodyPr/>
                    <a:lstStyle/>
                    <a:p>
                      <a:pPr algn="l" fontAlgn="b"/>
                      <a:r>
                        <a:rPr lang="en-US" sz="1600" b="0" i="0" u="none" strike="noStrike" dirty="0" smtClean="0">
                          <a:solidFill>
                            <a:srgbClr val="000000"/>
                          </a:solidFill>
                          <a:effectLst/>
                          <a:latin typeface="Calibri" panose="020F0502020204030204" pitchFamily="34" charset="0"/>
                        </a:rPr>
                        <a:t>GCORR</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extLst>
                  <a:ext uri="{0D108BD9-81ED-4DB2-BD59-A6C34878D82A}">
                    <a16:rowId xmlns:a16="http://schemas.microsoft.com/office/drawing/2014/main" val="10008"/>
                  </a:ext>
                </a:extLst>
              </a:tr>
              <a:tr h="314501">
                <a:tc>
                  <a:txBody>
                    <a:bodyPr/>
                    <a:lstStyle/>
                    <a:p>
                      <a:pPr algn="l" fontAlgn="b"/>
                      <a:r>
                        <a:rPr lang="en-US" sz="1600" b="0" i="0" u="none" strike="noStrike" dirty="0" smtClean="0">
                          <a:solidFill>
                            <a:srgbClr val="000000"/>
                          </a:solidFill>
                          <a:effectLst/>
                          <a:latin typeface="Calibri" panose="020F0502020204030204" pitchFamily="34" charset="0"/>
                        </a:rPr>
                        <a:t>GCSROW</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extLst>
                  <a:ext uri="{0D108BD9-81ED-4DB2-BD59-A6C34878D82A}">
                    <a16:rowId xmlns:a16="http://schemas.microsoft.com/office/drawing/2014/main" val="10009"/>
                  </a:ext>
                </a:extLst>
              </a:tr>
              <a:tr h="314501">
                <a:tc>
                  <a:txBody>
                    <a:bodyPr/>
                    <a:lstStyle/>
                    <a:p>
                      <a:r>
                        <a:rPr lang="en-US" sz="1600" dirty="0" err="1" smtClean="0"/>
                        <a:t>UMMen</a:t>
                      </a:r>
                      <a:endParaRPr lang="en-US" sz="1600" dirty="0"/>
                    </a:p>
                  </a:txBody>
                  <a:tcPr marL="7620" marR="7620" marT="7620" marB="0" anchor="b"/>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sz="1600" dirty="0" smtClean="0"/>
                        <a:t>X</a:t>
                      </a:r>
                      <a:endParaRPr lang="en-US" sz="1600" dirty="0"/>
                    </a:p>
                  </a:txBody>
                  <a:tcPr/>
                </a:tc>
                <a:extLst>
                  <a:ext uri="{0D108BD9-81ED-4DB2-BD59-A6C34878D82A}">
                    <a16:rowId xmlns:a16="http://schemas.microsoft.com/office/drawing/2014/main" val="10010"/>
                  </a:ext>
                </a:extLst>
              </a:tr>
              <a:tr h="314501">
                <a:tc>
                  <a:txBody>
                    <a:bodyPr/>
                    <a:lstStyle/>
                    <a:p>
                      <a:pPr algn="l" fontAlgn="b"/>
                      <a:r>
                        <a:rPr lang="en-US" sz="1600" b="0" i="0" u="none" strike="noStrike" dirty="0" smtClean="0">
                          <a:solidFill>
                            <a:srgbClr val="000000"/>
                          </a:solidFill>
                          <a:effectLst/>
                          <a:latin typeface="Calibri" panose="020F0502020204030204" pitchFamily="34" charset="0"/>
                        </a:rPr>
                        <a:t>UMPH</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endParaRPr lang="en-US" sz="160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sz="1600" dirty="0" smtClean="0"/>
                        <a:t>X</a:t>
                      </a:r>
                      <a:endParaRPr lang="en-US" sz="1600" dirty="0"/>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extLst>
                  <a:ext uri="{0D108BD9-81ED-4DB2-BD59-A6C34878D82A}">
                    <a16:rowId xmlns:a16="http://schemas.microsoft.com/office/drawing/2014/main" val="10011"/>
                  </a:ext>
                </a:extLst>
              </a:tr>
              <a:tr h="314501">
                <a:tc>
                  <a:txBody>
                    <a:bodyPr/>
                    <a:lstStyle/>
                    <a:p>
                      <a:pPr algn="l" fontAlgn="b"/>
                      <a:r>
                        <a:rPr lang="en-US" sz="1600" b="0" i="0" u="none" strike="noStrike" dirty="0" err="1" smtClean="0">
                          <a:solidFill>
                            <a:srgbClr val="000000"/>
                          </a:solidFill>
                          <a:effectLst/>
                          <a:latin typeface="Calibri" panose="020F0502020204030204" pitchFamily="34" charset="0"/>
                        </a:rPr>
                        <a:t>UMWomen</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sz="1600" dirty="0" smtClean="0"/>
                        <a:t>X</a:t>
                      </a:r>
                      <a:endParaRPr lang="en-US" sz="1600" dirty="0"/>
                    </a:p>
                  </a:txBody>
                  <a:tcPr/>
                </a:tc>
                <a:tc>
                  <a:txBody>
                    <a:bodyPr/>
                    <a:lstStyle/>
                    <a:p>
                      <a:pPr algn="ctr"/>
                      <a:endParaRPr lang="en-US" sz="1600" dirty="0"/>
                    </a:p>
                  </a:txBody>
                  <a:tcPr/>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extLst>
                  <a:ext uri="{0D108BD9-81ED-4DB2-BD59-A6C34878D82A}">
                    <a16:rowId xmlns:a16="http://schemas.microsoft.com/office/drawing/2014/main" val="10012"/>
                  </a:ext>
                </a:extLst>
              </a:tr>
              <a:tr h="334712">
                <a:tc>
                  <a:txBody>
                    <a:bodyPr/>
                    <a:lstStyle/>
                    <a:p>
                      <a:pPr algn="l" fontAlgn="b"/>
                      <a:r>
                        <a:rPr lang="en-US" sz="1600" b="0" i="0" u="none" strike="noStrike" dirty="0" smtClean="0">
                          <a:solidFill>
                            <a:srgbClr val="000000"/>
                          </a:solidFill>
                          <a:effectLst/>
                          <a:latin typeface="Calibri" panose="020F0502020204030204" pitchFamily="34" charset="0"/>
                        </a:rPr>
                        <a:t>Commission on GC</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sz="1600" dirty="0" smtClean="0"/>
                        <a:t>X</a:t>
                      </a:r>
                      <a:endParaRPr lang="en-US" sz="1600" dirty="0"/>
                    </a:p>
                  </a:txBody>
                  <a:tcPr/>
                </a:tc>
                <a:extLst>
                  <a:ext uri="{0D108BD9-81ED-4DB2-BD59-A6C34878D82A}">
                    <a16:rowId xmlns:a16="http://schemas.microsoft.com/office/drawing/2014/main" val="3189086752"/>
                  </a:ext>
                </a:extLst>
              </a:tr>
              <a:tr h="314501">
                <a:tc>
                  <a:txBody>
                    <a:bodyPr/>
                    <a:lstStyle/>
                    <a:p>
                      <a:pPr algn="l" fontAlgn="b"/>
                      <a:r>
                        <a:rPr lang="en-US" sz="1600" b="0" i="0" u="none" strike="noStrike" dirty="0" smtClean="0">
                          <a:solidFill>
                            <a:srgbClr val="000000"/>
                          </a:solidFill>
                          <a:effectLst/>
                          <a:latin typeface="Calibri" panose="020F0502020204030204" pitchFamily="34" charset="0"/>
                        </a:rPr>
                        <a:t>Council of Bishops</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endParaRPr lang="en-US" sz="1600" dirty="0"/>
                    </a:p>
                  </a:txBody>
                  <a:tcPr/>
                </a:tc>
                <a:tc>
                  <a:txBody>
                    <a:bodyPr/>
                    <a:lstStyle/>
                    <a:p>
                      <a:pPr algn="ctr"/>
                      <a:endParaRPr lang="en-US" sz="1600" dirty="0"/>
                    </a:p>
                  </a:txBody>
                  <a:tcPr/>
                </a:tc>
                <a:tc>
                  <a:txBody>
                    <a:bodyPr/>
                    <a:lstStyle/>
                    <a:p>
                      <a:pPr algn="ctr"/>
                      <a:r>
                        <a:rPr lang="en-US" sz="1600" dirty="0" smtClean="0"/>
                        <a:t>X</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a:ea typeface="+mn-ea"/>
                          <a:cs typeface="+mn-cs"/>
                        </a:rPr>
                        <a:t>X</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sz="1600" dirty="0" smtClean="0"/>
                        <a:t>X</a:t>
                      </a:r>
                      <a:endParaRPr lang="en-US" sz="1600" dirty="0"/>
                    </a:p>
                  </a:txBody>
                  <a:tcPr/>
                </a:tc>
                <a:extLst>
                  <a:ext uri="{0D108BD9-81ED-4DB2-BD59-A6C34878D82A}">
                    <a16:rowId xmlns:a16="http://schemas.microsoft.com/office/drawing/2014/main" val="2753682657"/>
                  </a:ext>
                </a:extLst>
              </a:tr>
            </a:tbl>
          </a:graphicData>
        </a:graphic>
      </p:graphicFrame>
    </p:spTree>
    <p:extLst>
      <p:ext uri="{BB962C8B-B14F-4D97-AF65-F5344CB8AC3E}">
        <p14:creationId xmlns:p14="http://schemas.microsoft.com/office/powerpoint/2010/main" val="15012476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on Agency Goals 2018</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25089784"/>
              </p:ext>
            </p:extLst>
          </p:nvPr>
        </p:nvGraphicFramePr>
        <p:xfrm>
          <a:off x="1535113" y="2016125"/>
          <a:ext cx="9520237" cy="344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655494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Website Performance</a:t>
            </a:r>
            <a:endParaRPr lang="en-US" dirty="0"/>
          </a:p>
        </p:txBody>
      </p:sp>
      <p:sp>
        <p:nvSpPr>
          <p:cNvPr id="3" name="Content Placeholder 2"/>
          <p:cNvSpPr>
            <a:spLocks noGrp="1"/>
          </p:cNvSpPr>
          <p:nvPr>
            <p:ph idx="1"/>
          </p:nvPr>
        </p:nvSpPr>
        <p:spPr/>
        <p:txBody>
          <a:bodyPr/>
          <a:lstStyle/>
          <a:p>
            <a:r>
              <a:rPr lang="en-US" dirty="0" smtClean="0"/>
              <a:t>UMC.org and Umcom.org continue to show increases in page views compared to 2017.  Each website set new records in this area.</a:t>
            </a:r>
          </a:p>
          <a:p>
            <a:r>
              <a:rPr lang="en-US" dirty="0" smtClean="0"/>
              <a:t>This growth comes from an increase in the number of pages viewed per session.  The number of users remained fairly constant between the two years with umc.org users down slightly and umcom.org users up slightly.</a:t>
            </a:r>
            <a:endParaRPr lang="en-US" dirty="0"/>
          </a:p>
        </p:txBody>
      </p:sp>
    </p:spTree>
    <p:extLst>
      <p:ext uri="{BB962C8B-B14F-4D97-AF65-F5344CB8AC3E}">
        <p14:creationId xmlns:p14="http://schemas.microsoft.com/office/powerpoint/2010/main" val="4141049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5192" y="691007"/>
            <a:ext cx="9520158" cy="645909"/>
          </a:xfrm>
        </p:spPr>
        <p:txBody>
          <a:bodyPr/>
          <a:lstStyle/>
          <a:p>
            <a:r>
              <a:rPr lang="en-US" dirty="0" smtClean="0"/>
              <a:t>UMC.org Metrics </a:t>
            </a:r>
            <a:r>
              <a:rPr lang="en-US" sz="1800" dirty="0" smtClean="0"/>
              <a:t>(in ‘000’s)</a:t>
            </a:r>
            <a:endParaRPr lang="en-US"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56168381"/>
              </p:ext>
            </p:extLst>
          </p:nvPr>
        </p:nvGraphicFramePr>
        <p:xfrm>
          <a:off x="1535113" y="1513489"/>
          <a:ext cx="9520237" cy="396660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545665533"/>
              </p:ext>
            </p:extLst>
          </p:nvPr>
        </p:nvGraphicFramePr>
        <p:xfrm>
          <a:off x="1456734" y="4584612"/>
          <a:ext cx="8967426" cy="365760"/>
        </p:xfrm>
        <a:graphic>
          <a:graphicData uri="http://schemas.openxmlformats.org/drawingml/2006/table">
            <a:tbl>
              <a:tblPr/>
              <a:tblGrid>
                <a:gridCol w="8967426">
                  <a:extLst>
                    <a:ext uri="{9D8B030D-6E8A-4147-A177-3AD203B41FA5}">
                      <a16:colId xmlns:a16="http://schemas.microsoft.com/office/drawing/2014/main" val="802074564"/>
                    </a:ext>
                  </a:extLst>
                </a:gridCol>
              </a:tblGrid>
              <a:tr h="365760">
                <a:tc>
                  <a:txBody>
                    <a:bodyPr/>
                    <a:lstStyle/>
                    <a:p>
                      <a:r>
                        <a:rPr lang="en-US" dirty="0" smtClean="0">
                          <a:solidFill>
                            <a:srgbClr val="C00000"/>
                          </a:solidFill>
                        </a:rPr>
                        <a:t>Pages/Session    2.4                      2.5                      2.1</a:t>
                      </a:r>
                      <a:r>
                        <a:rPr lang="en-US" baseline="0" dirty="0" smtClean="0">
                          <a:solidFill>
                            <a:srgbClr val="C00000"/>
                          </a:solidFill>
                        </a:rPr>
                        <a:t>                       1.8                      2.5</a:t>
                      </a:r>
                      <a:r>
                        <a:rPr lang="en-US" dirty="0" smtClean="0">
                          <a:solidFill>
                            <a:srgbClr val="C00000"/>
                          </a:solidFill>
                        </a:rPr>
                        <a:t>                                                     </a:t>
                      </a:r>
                      <a:endParaRPr lang="en-US" dirty="0">
                        <a:solidFill>
                          <a:srgbClr val="C00000"/>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279078941"/>
                  </a:ext>
                </a:extLst>
              </a:tr>
            </a:tbl>
          </a:graphicData>
        </a:graphic>
      </p:graphicFrame>
      <p:cxnSp>
        <p:nvCxnSpPr>
          <p:cNvPr id="10" name="Straight Arrow Connector 9"/>
          <p:cNvCxnSpPr/>
          <p:nvPr/>
        </p:nvCxnSpPr>
        <p:spPr>
          <a:xfrm flipV="1">
            <a:off x="2812568" y="1772044"/>
            <a:ext cx="6438638" cy="122971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12" name="Straight Arrow Connector 11"/>
          <p:cNvCxnSpPr/>
          <p:nvPr/>
        </p:nvCxnSpPr>
        <p:spPr>
          <a:xfrm flipV="1">
            <a:off x="3455801" y="2932386"/>
            <a:ext cx="6381882" cy="580171"/>
          </a:xfrm>
          <a:prstGeom prst="straightConnector1">
            <a:avLst/>
          </a:prstGeom>
          <a:ln w="9525" cap="flat" cmpd="sng" algn="ctr">
            <a:solidFill>
              <a:schemeClr val="accent2"/>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977880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5192" y="691007"/>
            <a:ext cx="9520158" cy="645909"/>
          </a:xfrm>
        </p:spPr>
        <p:txBody>
          <a:bodyPr/>
          <a:lstStyle/>
          <a:p>
            <a:r>
              <a:rPr lang="en-US" dirty="0" smtClean="0"/>
              <a:t>UMCom.org Metrics </a:t>
            </a:r>
            <a:r>
              <a:rPr lang="en-US" sz="1800" dirty="0" smtClean="0"/>
              <a:t>(in ‘000’s)</a:t>
            </a:r>
            <a:endParaRPr lang="en-US"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70813089"/>
              </p:ext>
            </p:extLst>
          </p:nvPr>
        </p:nvGraphicFramePr>
        <p:xfrm>
          <a:off x="1535113" y="1513489"/>
          <a:ext cx="9520237" cy="396660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201450612"/>
              </p:ext>
            </p:extLst>
          </p:nvPr>
        </p:nvGraphicFramePr>
        <p:xfrm>
          <a:off x="1456734" y="4584612"/>
          <a:ext cx="8967426" cy="365760"/>
        </p:xfrm>
        <a:graphic>
          <a:graphicData uri="http://schemas.openxmlformats.org/drawingml/2006/table">
            <a:tbl>
              <a:tblPr/>
              <a:tblGrid>
                <a:gridCol w="8967426">
                  <a:extLst>
                    <a:ext uri="{9D8B030D-6E8A-4147-A177-3AD203B41FA5}">
                      <a16:colId xmlns:a16="http://schemas.microsoft.com/office/drawing/2014/main" val="802074564"/>
                    </a:ext>
                  </a:extLst>
                </a:gridCol>
              </a:tblGrid>
              <a:tr h="365760">
                <a:tc>
                  <a:txBody>
                    <a:bodyPr/>
                    <a:lstStyle/>
                    <a:p>
                      <a:r>
                        <a:rPr lang="en-US" dirty="0" smtClean="0">
                          <a:solidFill>
                            <a:srgbClr val="C00000"/>
                          </a:solidFill>
                        </a:rPr>
                        <a:t>Pages/Session    1.9                      1.9                      1.6</a:t>
                      </a:r>
                      <a:r>
                        <a:rPr lang="en-US" baseline="0" dirty="0" smtClean="0">
                          <a:solidFill>
                            <a:srgbClr val="C00000"/>
                          </a:solidFill>
                        </a:rPr>
                        <a:t>                       1.5                      1.8</a:t>
                      </a:r>
                      <a:r>
                        <a:rPr lang="en-US" dirty="0" smtClean="0">
                          <a:solidFill>
                            <a:srgbClr val="C00000"/>
                          </a:solidFill>
                        </a:rPr>
                        <a:t>                                                     </a:t>
                      </a:r>
                      <a:endParaRPr lang="en-US" dirty="0">
                        <a:solidFill>
                          <a:srgbClr val="C00000"/>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279078941"/>
                  </a:ext>
                </a:extLst>
              </a:tr>
            </a:tbl>
          </a:graphicData>
        </a:graphic>
      </p:graphicFrame>
      <p:cxnSp>
        <p:nvCxnSpPr>
          <p:cNvPr id="4" name="Straight Arrow Connector 3"/>
          <p:cNvCxnSpPr/>
          <p:nvPr/>
        </p:nvCxnSpPr>
        <p:spPr>
          <a:xfrm flipV="1">
            <a:off x="2913467" y="1428355"/>
            <a:ext cx="6463862" cy="102160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313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696" y="804519"/>
            <a:ext cx="9520158" cy="694081"/>
          </a:xfrm>
        </p:spPr>
        <p:txBody>
          <a:bodyPr/>
          <a:lstStyle/>
          <a:p>
            <a:r>
              <a:rPr lang="en-US" dirty="0" smtClean="0"/>
              <a:t>UM News</a:t>
            </a:r>
            <a:endParaRPr lang="en-US" dirty="0"/>
          </a:p>
        </p:txBody>
      </p:sp>
      <p:sp>
        <p:nvSpPr>
          <p:cNvPr id="3" name="Content Placeholder 2"/>
          <p:cNvSpPr>
            <a:spLocks noGrp="1"/>
          </p:cNvSpPr>
          <p:nvPr>
            <p:ph idx="1"/>
          </p:nvPr>
        </p:nvSpPr>
        <p:spPr>
          <a:xfrm>
            <a:off x="1534695" y="1625600"/>
            <a:ext cx="9776771" cy="4292600"/>
          </a:xfrm>
        </p:spPr>
        <p:txBody>
          <a:bodyPr>
            <a:normAutofit fontScale="92500" lnSpcReduction="20000"/>
          </a:bodyPr>
          <a:lstStyle/>
          <a:p>
            <a:r>
              <a:rPr lang="en-US" dirty="0" smtClean="0"/>
              <a:t>UM News also set a record for pages viewed at over 4.1 million.  With the establishment of a separate umnews.org website, other web statistics will be reported in future years.</a:t>
            </a:r>
          </a:p>
          <a:p>
            <a:r>
              <a:rPr lang="en-US" dirty="0" smtClean="0"/>
              <a:t>Readership reflected continued strong interest in stories on the church’s future.  19% of the stories drew 54% of the page views.  The church’s Four Areas of Focus, however, did not garner much readership attention.  The general category had 9% of the articles written but these stories only had 4% of the page views.  Similarly, Four Area of Focus articles written about the Central Conferences constituted 28% of the articles but received only 4% of the pages read.</a:t>
            </a:r>
          </a:p>
          <a:p>
            <a:r>
              <a:rPr lang="en-US" dirty="0" smtClean="0"/>
              <a:t>Readers indicate that they believe UM News coverage is fair and objective and that the service provides faithful ministry.  Similarly, 97% indicate that the Daily Digest of news keeps them well-informed along with 93% who say it makes them feel more connected to the denomination.  </a:t>
            </a:r>
            <a:endParaRPr lang="en-US" dirty="0"/>
          </a:p>
        </p:txBody>
      </p:sp>
    </p:spTree>
    <p:extLst>
      <p:ext uri="{BB962C8B-B14F-4D97-AF65-F5344CB8AC3E}">
        <p14:creationId xmlns:p14="http://schemas.microsoft.com/office/powerpoint/2010/main" val="2777501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Higher levels of reader engagement for UM News</a:t>
            </a:r>
            <a:endParaRPr lang="en-US" dirty="0"/>
          </a:p>
        </p:txBody>
      </p:sp>
      <p:sp>
        <p:nvSpPr>
          <p:cNvPr id="6" name="Content Placeholder 5"/>
          <p:cNvSpPr>
            <a:spLocks noGrp="1"/>
          </p:cNvSpPr>
          <p:nvPr>
            <p:ph sz="half" idx="2"/>
          </p:nvPr>
        </p:nvSpPr>
        <p:spPr/>
        <p:txBody>
          <a:bodyPr/>
          <a:lstStyle/>
          <a:p>
            <a:r>
              <a:rPr lang="en-US" dirty="0" smtClean="0"/>
              <a:t>UM News content set a new record at over 4 million page views for the year.</a:t>
            </a:r>
          </a:p>
          <a:p>
            <a:pPr lvl="1"/>
            <a:r>
              <a:rPr lang="en-US" dirty="0" smtClean="0"/>
              <a:t>This represents a 38% increase vs. 2017.</a:t>
            </a:r>
          </a:p>
          <a:p>
            <a:pPr lvl="1"/>
            <a:r>
              <a:rPr lang="en-US" dirty="0" smtClean="0"/>
              <a:t>This data includes results before and after launch of umnews.org</a:t>
            </a:r>
            <a:endParaRPr lang="en-US"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287150797"/>
              </p:ext>
            </p:extLst>
          </p:nvPr>
        </p:nvGraphicFramePr>
        <p:xfrm>
          <a:off x="1535113" y="2011363"/>
          <a:ext cx="4608512" cy="34369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65010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7491" y="394616"/>
            <a:ext cx="9520158" cy="809599"/>
          </a:xfrm>
        </p:spPr>
        <p:txBody>
          <a:bodyPr/>
          <a:lstStyle/>
          <a:p>
            <a:r>
              <a:rPr lang="en-US" dirty="0" smtClean="0"/>
              <a:t>UMNS Article Topic Readership by Page Views</a:t>
            </a:r>
            <a:endParaRPr lang="en-US" dirty="0"/>
          </a:p>
        </p:txBody>
      </p:sp>
      <p:sp>
        <p:nvSpPr>
          <p:cNvPr id="4" name="TextBox 3"/>
          <p:cNvSpPr txBox="1"/>
          <p:nvPr/>
        </p:nvSpPr>
        <p:spPr>
          <a:xfrm>
            <a:off x="1427491" y="6293594"/>
            <a:ext cx="9551615" cy="369332"/>
          </a:xfrm>
          <a:prstGeom prst="rect">
            <a:avLst/>
          </a:prstGeom>
          <a:noFill/>
        </p:spPr>
        <p:txBody>
          <a:bodyPr wrap="square" rtlCol="0">
            <a:spAutoFit/>
          </a:bodyPr>
          <a:lstStyle/>
          <a:p>
            <a:r>
              <a:rPr lang="en-US" dirty="0" smtClean="0"/>
              <a:t>Topic assigned by UMNS for period July – December, 2018, average  pages/story = 2244</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812292007"/>
              </p:ext>
            </p:extLst>
          </p:nvPr>
        </p:nvGraphicFramePr>
        <p:xfrm>
          <a:off x="1494571" y="1116198"/>
          <a:ext cx="10335873" cy="4995126"/>
        </p:xfrm>
        <a:graphic>
          <a:graphicData uri="http://schemas.openxmlformats.org/drawingml/2006/table">
            <a:tbl>
              <a:tblPr>
                <a:tableStyleId>{5C22544A-7EE6-4342-B048-85BDC9FD1C3A}</a:tableStyleId>
              </a:tblPr>
              <a:tblGrid>
                <a:gridCol w="2251316">
                  <a:extLst>
                    <a:ext uri="{9D8B030D-6E8A-4147-A177-3AD203B41FA5}">
                      <a16:colId xmlns:a16="http://schemas.microsoft.com/office/drawing/2014/main" val="3771584732"/>
                    </a:ext>
                  </a:extLst>
                </a:gridCol>
                <a:gridCol w="1305713">
                  <a:extLst>
                    <a:ext uri="{9D8B030D-6E8A-4147-A177-3AD203B41FA5}">
                      <a16:colId xmlns:a16="http://schemas.microsoft.com/office/drawing/2014/main" val="3940756855"/>
                    </a:ext>
                  </a:extLst>
                </a:gridCol>
                <a:gridCol w="1694711">
                  <a:extLst>
                    <a:ext uri="{9D8B030D-6E8A-4147-A177-3AD203B41FA5}">
                      <a16:colId xmlns:a16="http://schemas.microsoft.com/office/drawing/2014/main" val="162268588"/>
                    </a:ext>
                  </a:extLst>
                </a:gridCol>
                <a:gridCol w="1415363">
                  <a:extLst>
                    <a:ext uri="{9D8B030D-6E8A-4147-A177-3AD203B41FA5}">
                      <a16:colId xmlns:a16="http://schemas.microsoft.com/office/drawing/2014/main" val="55930469"/>
                    </a:ext>
                  </a:extLst>
                </a:gridCol>
                <a:gridCol w="1880942">
                  <a:extLst>
                    <a:ext uri="{9D8B030D-6E8A-4147-A177-3AD203B41FA5}">
                      <a16:colId xmlns:a16="http://schemas.microsoft.com/office/drawing/2014/main" val="3545515968"/>
                    </a:ext>
                  </a:extLst>
                </a:gridCol>
                <a:gridCol w="893914">
                  <a:extLst>
                    <a:ext uri="{9D8B030D-6E8A-4147-A177-3AD203B41FA5}">
                      <a16:colId xmlns:a16="http://schemas.microsoft.com/office/drawing/2014/main" val="937610205"/>
                    </a:ext>
                  </a:extLst>
                </a:gridCol>
                <a:gridCol w="893914">
                  <a:extLst>
                    <a:ext uri="{9D8B030D-6E8A-4147-A177-3AD203B41FA5}">
                      <a16:colId xmlns:a16="http://schemas.microsoft.com/office/drawing/2014/main" val="1620572084"/>
                    </a:ext>
                  </a:extLst>
                </a:gridCol>
              </a:tblGrid>
              <a:tr h="310266">
                <a:tc>
                  <a:txBody>
                    <a:bodyPr/>
                    <a:lstStyle/>
                    <a:p>
                      <a:pPr algn="l" fontAlgn="b"/>
                      <a:endParaRPr lang="en-US" sz="12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r>
                        <a:rPr lang="en-US" sz="1400" u="none" strike="noStrike" dirty="0" smtClean="0">
                          <a:effectLst/>
                        </a:rPr>
                        <a:t># of </a:t>
                      </a:r>
                      <a:r>
                        <a:rPr lang="en-US" sz="1400" u="none" strike="noStrike" dirty="0">
                          <a:effectLst/>
                        </a:rPr>
                        <a:t>Stories</a:t>
                      </a:r>
                      <a:endParaRPr lang="en-US" sz="1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 of </a:t>
                      </a:r>
                      <a:r>
                        <a:rPr lang="en-US" sz="1400" u="none" strike="noStrike" dirty="0" smtClean="0">
                          <a:effectLst/>
                        </a:rPr>
                        <a:t>Stories</a:t>
                      </a:r>
                      <a:endParaRPr lang="en-US" sz="1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a:t>
                      </a:r>
                      <a:r>
                        <a:rPr lang="en-US" sz="1400" u="none" strike="noStrike" dirty="0" smtClean="0">
                          <a:effectLst/>
                        </a:rPr>
                        <a:t> </a:t>
                      </a:r>
                      <a:r>
                        <a:rPr lang="en-US" sz="1400" u="none" strike="noStrike" dirty="0">
                          <a:effectLst/>
                        </a:rPr>
                        <a:t>of Page Views</a:t>
                      </a:r>
                      <a:endParaRPr lang="en-US" sz="1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 </a:t>
                      </a:r>
                      <a:r>
                        <a:rPr lang="en-US" sz="1400" u="none" strike="noStrike" dirty="0" smtClean="0">
                          <a:effectLst/>
                        </a:rPr>
                        <a:t>Page Views/Story </a:t>
                      </a:r>
                      <a:endParaRPr lang="en-US" sz="1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 % of Pages </a:t>
                      </a:r>
                      <a:endParaRPr lang="en-US" sz="1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 Index vs. Average </a:t>
                      </a:r>
                      <a:endParaRPr lang="en-US" sz="1400" b="1" i="0" u="none" strike="noStrike" dirty="0">
                        <a:solidFill>
                          <a:srgbClr val="FFFFFF"/>
                        </a:solidFill>
                        <a:effectLst/>
                        <a:latin typeface="Calibri" panose="020F0502020204030204" pitchFamily="34" charset="0"/>
                      </a:endParaRPr>
                    </a:p>
                  </a:txBody>
                  <a:tcPr marL="0" marR="0" marT="0" marB="0" anchor="b"/>
                </a:tc>
                <a:extLst>
                  <a:ext uri="{0D108BD9-81ED-4DB2-BD59-A6C34878D82A}">
                    <a16:rowId xmlns:a16="http://schemas.microsoft.com/office/drawing/2014/main" val="3557041336"/>
                  </a:ext>
                </a:extLst>
              </a:tr>
              <a:tr h="372067">
                <a:tc>
                  <a:txBody>
                    <a:bodyPr/>
                    <a:lstStyle/>
                    <a:p>
                      <a:pPr algn="l" fontAlgn="b"/>
                      <a:r>
                        <a:rPr lang="en-US" sz="1400" b="1" u="none" strike="noStrike" dirty="0">
                          <a:solidFill>
                            <a:srgbClr val="0070C0"/>
                          </a:solidFill>
                          <a:effectLst/>
                        </a:rPr>
                        <a:t>Church Future</a:t>
                      </a:r>
                      <a:endParaRPr lang="en-US" sz="1400" b="1" i="0" u="none" strike="noStrike" dirty="0">
                        <a:solidFill>
                          <a:srgbClr val="0070C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0070C0"/>
                          </a:solidFill>
                          <a:effectLst/>
                        </a:rPr>
                        <a:t>60</a:t>
                      </a:r>
                      <a:endParaRPr lang="en-US" sz="1400" b="1" i="0" u="none" strike="noStrike" dirty="0">
                        <a:solidFill>
                          <a:srgbClr val="0070C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0070C0"/>
                          </a:solidFill>
                          <a:effectLst/>
                        </a:rPr>
                        <a:t>19%</a:t>
                      </a:r>
                      <a:endParaRPr lang="en-US" sz="1400" b="1" i="0" u="none" strike="noStrike" dirty="0">
                        <a:solidFill>
                          <a:srgbClr val="0070C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0070C0"/>
                          </a:solidFill>
                          <a:effectLst/>
                        </a:rPr>
                        <a:t>374694</a:t>
                      </a:r>
                      <a:endParaRPr lang="en-US" sz="1400" b="1" i="0" u="none" strike="noStrike" dirty="0">
                        <a:solidFill>
                          <a:srgbClr val="0070C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0070C0"/>
                          </a:solidFill>
                          <a:effectLst/>
                        </a:rPr>
                        <a:t>6245</a:t>
                      </a:r>
                      <a:endParaRPr lang="en-US" sz="1400" b="1" i="0" u="none" strike="noStrike" dirty="0">
                        <a:solidFill>
                          <a:srgbClr val="0070C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0070C0"/>
                          </a:solidFill>
                          <a:effectLst/>
                        </a:rPr>
                        <a:t>54%</a:t>
                      </a:r>
                      <a:endParaRPr lang="en-US" sz="1400" b="1" i="0" u="none" strike="noStrike" dirty="0">
                        <a:solidFill>
                          <a:srgbClr val="0070C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0070C0"/>
                          </a:solidFill>
                          <a:effectLst/>
                        </a:rPr>
                        <a:t>          278 </a:t>
                      </a:r>
                      <a:endParaRPr lang="en-US" sz="1400" b="1" i="0" u="none" strike="noStrike" dirty="0">
                        <a:solidFill>
                          <a:srgbClr val="0070C0"/>
                        </a:solidFill>
                        <a:effectLst/>
                        <a:latin typeface="Calibri" panose="020F0502020204030204" pitchFamily="34" charset="0"/>
                      </a:endParaRPr>
                    </a:p>
                  </a:txBody>
                  <a:tcPr marL="0" marR="0" marT="0" marB="0" anchor="b"/>
                </a:tc>
                <a:extLst>
                  <a:ext uri="{0D108BD9-81ED-4DB2-BD59-A6C34878D82A}">
                    <a16:rowId xmlns:a16="http://schemas.microsoft.com/office/drawing/2014/main" val="255564875"/>
                  </a:ext>
                </a:extLst>
              </a:tr>
              <a:tr h="314831">
                <a:tc>
                  <a:txBody>
                    <a:bodyPr/>
                    <a:lstStyle/>
                    <a:p>
                      <a:pPr algn="l" fontAlgn="b"/>
                      <a:r>
                        <a:rPr lang="en-US" sz="1100" u="none" strike="noStrike">
                          <a:effectLst/>
                        </a:rPr>
                        <a:t>Church Future - Ecumenism</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1</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4479</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4479</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1%</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200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98301701"/>
                  </a:ext>
                </a:extLst>
              </a:tr>
              <a:tr h="174972">
                <a:tc>
                  <a:txBody>
                    <a:bodyPr/>
                    <a:lstStyle/>
                    <a:p>
                      <a:pPr algn="l" fontAlgn="b"/>
                      <a:r>
                        <a:rPr lang="en-US" sz="1100" u="none" strike="noStrike" dirty="0">
                          <a:effectLst/>
                        </a:rPr>
                        <a:t>Social Concerns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8</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3%</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34880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4360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          194 </a:t>
                      </a:r>
                      <a:endParaRPr lang="en-US" sz="105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909379903"/>
                  </a:ext>
                </a:extLst>
              </a:tr>
              <a:tr h="174972">
                <a:tc>
                  <a:txBody>
                    <a:bodyPr/>
                    <a:lstStyle/>
                    <a:p>
                      <a:pPr algn="l" fontAlgn="b"/>
                      <a:r>
                        <a:rPr lang="en-US" sz="1100" u="none" strike="noStrike" dirty="0">
                          <a:effectLst/>
                        </a:rPr>
                        <a:t>Church Future -Four Areas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1%</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16651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4163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185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09447559"/>
                  </a:ext>
                </a:extLst>
              </a:tr>
              <a:tr h="174972">
                <a:tc>
                  <a:txBody>
                    <a:bodyPr/>
                    <a:lstStyle/>
                    <a:p>
                      <a:pPr algn="l" fontAlgn="b"/>
                      <a:r>
                        <a:rPr lang="en-US" sz="1100" u="none" strike="noStrike">
                          <a:effectLst/>
                        </a:rPr>
                        <a:t>Bible</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1%</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7530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3765</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168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643636265"/>
                  </a:ext>
                </a:extLst>
              </a:tr>
              <a:tr h="174972">
                <a:tc>
                  <a:txBody>
                    <a:bodyPr/>
                    <a:lstStyle/>
                    <a:p>
                      <a:pPr algn="l" fontAlgn="b"/>
                      <a:r>
                        <a:rPr lang="en-US" sz="1100" u="none" strike="noStrike">
                          <a:effectLst/>
                        </a:rPr>
                        <a:t>CC - Church Future</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27416</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2285</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102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22147577"/>
                  </a:ext>
                </a:extLst>
              </a:tr>
              <a:tr h="174972">
                <a:tc>
                  <a:txBody>
                    <a:bodyPr/>
                    <a:lstStyle/>
                    <a:p>
                      <a:pPr algn="l" fontAlgn="b"/>
                      <a:r>
                        <a:rPr lang="en-US" sz="1100" u="none" strike="noStrike" dirty="0">
                          <a:effectLst/>
                        </a:rPr>
                        <a:t>Ask the UMC</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7%</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44933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2140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6%</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            95 </a:t>
                      </a:r>
                      <a:endParaRPr lang="en-US" sz="105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324816438"/>
                  </a:ext>
                </a:extLst>
              </a:tr>
              <a:tr h="174972">
                <a:tc>
                  <a:txBody>
                    <a:bodyPr/>
                    <a:lstStyle/>
                    <a:p>
                      <a:pPr algn="l" fontAlgn="b"/>
                      <a:r>
                        <a:rPr lang="en-US" sz="1100" u="none" strike="noStrike" dirty="0">
                          <a:effectLst/>
                        </a:rPr>
                        <a:t>Disaster Relief</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23352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2123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            95 </a:t>
                      </a:r>
                      <a:endParaRPr lang="en-US" sz="105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7188025"/>
                  </a:ext>
                </a:extLst>
              </a:tr>
              <a:tr h="174972">
                <a:tc>
                  <a:txBody>
                    <a:bodyPr/>
                    <a:lstStyle/>
                    <a:p>
                      <a:pPr algn="l" fontAlgn="b"/>
                      <a:r>
                        <a:rPr lang="en-US" sz="1100" u="none" strike="noStrike">
                          <a:effectLst/>
                        </a:rPr>
                        <a:t>Commentary</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28</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9%</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57090</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2039</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8%</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            91 </a:t>
                      </a:r>
                      <a:endParaRPr lang="en-US" sz="105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846468398"/>
                  </a:ext>
                </a:extLst>
              </a:tr>
              <a:tr h="318570">
                <a:tc>
                  <a:txBody>
                    <a:bodyPr/>
                    <a:lstStyle/>
                    <a:p>
                      <a:pPr algn="l" fontAlgn="b"/>
                      <a:r>
                        <a:rPr lang="en-US" sz="1100" u="none" strike="noStrike" dirty="0">
                          <a:effectLst/>
                        </a:rPr>
                        <a:t>Four Areas of Focus/Social Concerns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24330</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1738</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77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17837359"/>
                  </a:ext>
                </a:extLst>
              </a:tr>
              <a:tr h="174972">
                <a:tc>
                  <a:txBody>
                    <a:bodyPr/>
                    <a:lstStyle/>
                    <a:p>
                      <a:pPr algn="l" fontAlgn="b"/>
                      <a:r>
                        <a:rPr lang="en-US" sz="1100" u="none" strike="noStrike" dirty="0">
                          <a:effectLst/>
                        </a:rPr>
                        <a:t>Other Four Areas of Focus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3963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1321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59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11479438"/>
                  </a:ext>
                </a:extLst>
              </a:tr>
              <a:tr h="174972">
                <a:tc>
                  <a:txBody>
                    <a:bodyPr/>
                    <a:lstStyle/>
                    <a:p>
                      <a:pPr algn="l" fontAlgn="b"/>
                      <a:r>
                        <a:rPr lang="en-US" sz="1100" u="none" strike="noStrike">
                          <a:effectLst/>
                        </a:rPr>
                        <a:t>Miscellaneous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6352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1270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            57 </a:t>
                      </a:r>
                      <a:endParaRPr lang="en-US" sz="105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89860114"/>
                  </a:ext>
                </a:extLst>
              </a:tr>
              <a:tr h="278705">
                <a:tc>
                  <a:txBody>
                    <a:bodyPr/>
                    <a:lstStyle/>
                    <a:p>
                      <a:pPr algn="l" fontAlgn="b"/>
                      <a:r>
                        <a:rPr lang="en-US" sz="1100" u="none" strike="noStrike" dirty="0">
                          <a:effectLst/>
                        </a:rPr>
                        <a:t>Annual Conference Reports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1234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1234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55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802641632"/>
                  </a:ext>
                </a:extLst>
              </a:tr>
              <a:tr h="214411">
                <a:tc>
                  <a:txBody>
                    <a:bodyPr/>
                    <a:lstStyle/>
                    <a:p>
                      <a:pPr algn="l" fontAlgn="b"/>
                      <a:r>
                        <a:rPr lang="en-US" sz="1100" u="none" strike="noStrike">
                          <a:effectLst/>
                        </a:rPr>
                        <a:t>Ecumenism</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6</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6925</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1154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51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29542319"/>
                  </a:ext>
                </a:extLst>
              </a:tr>
              <a:tr h="176784">
                <a:tc>
                  <a:txBody>
                    <a:bodyPr/>
                    <a:lstStyle/>
                    <a:p>
                      <a:pPr algn="l" fontAlgn="b"/>
                      <a:r>
                        <a:rPr lang="en-US" sz="1100" u="none" strike="noStrike" dirty="0">
                          <a:effectLst/>
                        </a:rPr>
                        <a:t>Ecumenism - Social Concerns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2247</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1124</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50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535673394"/>
                  </a:ext>
                </a:extLst>
              </a:tr>
              <a:tr h="166910">
                <a:tc>
                  <a:txBody>
                    <a:bodyPr/>
                    <a:lstStyle/>
                    <a:p>
                      <a:pPr algn="l" fontAlgn="b"/>
                      <a:r>
                        <a:rPr lang="en-US" sz="1400" b="1" u="none" strike="noStrike" dirty="0">
                          <a:solidFill>
                            <a:srgbClr val="C00000"/>
                          </a:solidFill>
                          <a:effectLst/>
                        </a:rPr>
                        <a:t>Four Areas of Focus</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27</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9%</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               25,221 </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934</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4%</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            42 </a:t>
                      </a:r>
                      <a:endParaRPr lang="en-US" sz="1400" b="1" i="0" u="none" strike="noStrike" dirty="0">
                        <a:solidFill>
                          <a:srgbClr val="C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67904958"/>
                  </a:ext>
                </a:extLst>
              </a:tr>
              <a:tr h="174972">
                <a:tc>
                  <a:txBody>
                    <a:bodyPr/>
                    <a:lstStyle/>
                    <a:p>
                      <a:pPr algn="l" fontAlgn="b"/>
                      <a:r>
                        <a:rPr lang="en-US" sz="1100" u="none" strike="noStrike" dirty="0">
                          <a:effectLst/>
                        </a:rPr>
                        <a:t>CC - Social Concerns </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2%</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4103</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821</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37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63082740"/>
                  </a:ext>
                </a:extLst>
              </a:tr>
              <a:tr h="174972">
                <a:tc>
                  <a:txBody>
                    <a:bodyPr/>
                    <a:lstStyle/>
                    <a:p>
                      <a:pPr algn="l" fontAlgn="b"/>
                      <a:r>
                        <a:rPr lang="en-US" sz="1100" u="none" strike="noStrike" dirty="0">
                          <a:effectLst/>
                        </a:rPr>
                        <a:t>CC - Disaster Relief</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2070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690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31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583576965"/>
                  </a:ext>
                </a:extLst>
              </a:tr>
              <a:tr h="174972">
                <a:tc>
                  <a:txBody>
                    <a:bodyPr/>
                    <a:lstStyle/>
                    <a:p>
                      <a:pPr algn="l" fontAlgn="b"/>
                      <a:r>
                        <a:rPr lang="en-US" sz="1100" u="none" strike="noStrike" dirty="0">
                          <a:effectLst/>
                        </a:rPr>
                        <a:t>Ecumenism - Four Areas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534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534</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24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48073179"/>
                  </a:ext>
                </a:extLst>
              </a:tr>
              <a:tr h="174972">
                <a:tc>
                  <a:txBody>
                    <a:bodyPr/>
                    <a:lstStyle/>
                    <a:p>
                      <a:pPr algn="l" fontAlgn="b"/>
                      <a:r>
                        <a:rPr lang="en-US" sz="1100" u="none" strike="noStrike" dirty="0">
                          <a:effectLst/>
                        </a:rPr>
                        <a:t>Central Conferences</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3598</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360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1%</a:t>
                      </a:r>
                      <a:endParaRPr lang="en-US" sz="105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16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6258886"/>
                  </a:ext>
                </a:extLst>
              </a:tr>
              <a:tr h="143678">
                <a:tc>
                  <a:txBody>
                    <a:bodyPr/>
                    <a:lstStyle/>
                    <a:p>
                      <a:pPr algn="l" fontAlgn="b"/>
                      <a:r>
                        <a:rPr lang="en-US" sz="1400" b="1" u="none" strike="noStrike" dirty="0">
                          <a:solidFill>
                            <a:srgbClr val="C00000"/>
                          </a:solidFill>
                          <a:effectLst/>
                        </a:rPr>
                        <a:t>CC - Four Areas of Focus</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86</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28%</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28409</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330</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4%</a:t>
                      </a:r>
                      <a:endParaRPr lang="en-US" sz="1400" b="1" i="0" u="none" strike="noStrike" dirty="0">
                        <a:solidFill>
                          <a:srgbClr val="C00000"/>
                        </a:solidFill>
                        <a:effectLst/>
                        <a:latin typeface="Calibri" panose="020F0502020204030204" pitchFamily="34" charset="0"/>
                      </a:endParaRPr>
                    </a:p>
                  </a:txBody>
                  <a:tcPr marL="0" marR="0" marT="0" marB="0" anchor="b"/>
                </a:tc>
                <a:tc>
                  <a:txBody>
                    <a:bodyPr/>
                    <a:lstStyle/>
                    <a:p>
                      <a:pPr algn="r" fontAlgn="b"/>
                      <a:r>
                        <a:rPr lang="en-US" sz="1400" b="1" u="none" strike="noStrike" dirty="0">
                          <a:solidFill>
                            <a:srgbClr val="C00000"/>
                          </a:solidFill>
                          <a:effectLst/>
                        </a:rPr>
                        <a:t>            15 </a:t>
                      </a:r>
                      <a:endParaRPr lang="en-US" sz="1400" b="1" i="0" u="none" strike="noStrike" dirty="0">
                        <a:solidFill>
                          <a:srgbClr val="C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52553346"/>
                  </a:ext>
                </a:extLst>
              </a:tr>
              <a:tr h="174972">
                <a:tc>
                  <a:txBody>
                    <a:bodyPr/>
                    <a:lstStyle/>
                    <a:p>
                      <a:pPr algn="l" fontAlgn="b"/>
                      <a:r>
                        <a:rPr lang="en-US" sz="1100" u="none" strike="noStrike" dirty="0">
                          <a:effectLst/>
                        </a:rPr>
                        <a:t>CC - Ecumenism</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261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131</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50" u="none" strike="noStrike" dirty="0">
                          <a:effectLst/>
                        </a:rPr>
                        <a:t>              6 </a:t>
                      </a:r>
                      <a:endParaRPr lang="en-US" sz="105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57810469"/>
                  </a:ext>
                </a:extLst>
              </a:tr>
            </a:tbl>
          </a:graphicData>
        </a:graphic>
      </p:graphicFrame>
    </p:spTree>
    <p:extLst>
      <p:ext uri="{BB962C8B-B14F-4D97-AF65-F5344CB8AC3E}">
        <p14:creationId xmlns:p14="http://schemas.microsoft.com/office/powerpoint/2010/main" val="3719926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UM News engagement by Month </a:t>
            </a:r>
            <a:endParaRPr lang="en-US" dirty="0"/>
          </a:p>
        </p:txBody>
      </p:sp>
      <p:sp>
        <p:nvSpPr>
          <p:cNvPr id="6" name="Content Placeholder 5"/>
          <p:cNvSpPr>
            <a:spLocks noGrp="1"/>
          </p:cNvSpPr>
          <p:nvPr>
            <p:ph sz="half" idx="2"/>
          </p:nvPr>
        </p:nvSpPr>
        <p:spPr>
          <a:xfrm>
            <a:off x="6883399" y="2017343"/>
            <a:ext cx="4817534" cy="3441520"/>
          </a:xfrm>
        </p:spPr>
        <p:txBody>
          <a:bodyPr/>
          <a:lstStyle/>
          <a:p>
            <a:r>
              <a:rPr lang="en-US" dirty="0" smtClean="0"/>
              <a:t>Much of the increase came in the first 6 months of the year.</a:t>
            </a:r>
          </a:p>
          <a:p>
            <a:pPr lvl="1"/>
            <a:r>
              <a:rPr lang="en-US" dirty="0" smtClean="0"/>
              <a:t>Judicial Council</a:t>
            </a:r>
          </a:p>
          <a:p>
            <a:pPr lvl="1"/>
            <a:r>
              <a:rPr lang="en-US" dirty="0" smtClean="0"/>
              <a:t>Sessions controversy</a:t>
            </a:r>
          </a:p>
          <a:p>
            <a:pPr lvl="1"/>
            <a:r>
              <a:rPr lang="en-US" dirty="0" smtClean="0"/>
              <a:t>BOD </a:t>
            </a:r>
            <a:r>
              <a:rPr lang="en-US" dirty="0"/>
              <a:t>s</a:t>
            </a:r>
            <a:r>
              <a:rPr lang="en-US" dirty="0" smtClean="0"/>
              <a:t>exuality issues</a:t>
            </a:r>
            <a:endParaRPr lang="en-US"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037626945"/>
              </p:ext>
            </p:extLst>
          </p:nvPr>
        </p:nvGraphicFramePr>
        <p:xfrm>
          <a:off x="1431509" y="2011363"/>
          <a:ext cx="5561958" cy="34369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85848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TM10001114[[fn=Gallery]]</Template>
  <TotalTime>2169</TotalTime>
  <Words>1561</Words>
  <Application>Microsoft Office PowerPoint</Application>
  <PresentationFormat>Widescreen</PresentationFormat>
  <Paragraphs>410</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Palatino Linotype</vt:lpstr>
      <vt:lpstr>Gallery</vt:lpstr>
      <vt:lpstr>2018 Year-End Review</vt:lpstr>
      <vt:lpstr>Key Trends</vt:lpstr>
      <vt:lpstr>Website Performance</vt:lpstr>
      <vt:lpstr>UMC.org Metrics (in ‘000’s)</vt:lpstr>
      <vt:lpstr>UMCom.org Metrics (in ‘000’s)</vt:lpstr>
      <vt:lpstr>UM News</vt:lpstr>
      <vt:lpstr>Higher levels of reader engagement for UM News</vt:lpstr>
      <vt:lpstr>UMNS Article Topic Readership by Page Views</vt:lpstr>
      <vt:lpstr>UM News engagement by Month </vt:lpstr>
      <vt:lpstr>United Methodist News - Positioning Evaluations</vt:lpstr>
      <vt:lpstr>UM Now and Daily Digest Evaluations:  Outcomes Research</vt:lpstr>
      <vt:lpstr>E-Newsletter Performance</vt:lpstr>
      <vt:lpstr>Email Subscription Growth – 2017-18</vt:lpstr>
      <vt:lpstr>2018 Email Newsletter Engagement Statistics Open and Click Through Rates</vt:lpstr>
      <vt:lpstr>E-Newsletter Impact/Outcomes Research</vt:lpstr>
      <vt:lpstr>Training Course Performance</vt:lpstr>
      <vt:lpstr>United Methodists Trained by UMCom</vt:lpstr>
      <vt:lpstr>Online Training Course Attendance 2018</vt:lpstr>
      <vt:lpstr>Connectional Giving Training Outcomes Research </vt:lpstr>
      <vt:lpstr>What It Means to Be United Methodist Training Outcomes Research </vt:lpstr>
      <vt:lpstr>Church Website Development Training Outcomes Research </vt:lpstr>
      <vt:lpstr>Local Church Support Services</vt:lpstr>
      <vt:lpstr>Local Church Services</vt:lpstr>
      <vt:lpstr>Other Services for Local Churches</vt:lpstr>
      <vt:lpstr>Social Media Performance</vt:lpstr>
      <vt:lpstr>PowerPoint Presentation</vt:lpstr>
      <vt:lpstr>UMCom – Relationships with Boards &amp; Agencies</vt:lpstr>
      <vt:lpstr>Performance on Agency Goals 2018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Year-End Review</dc:title>
  <dc:creator>Niedringhaus, Charles</dc:creator>
  <cp:lastModifiedBy>Niedringhaus, Charles</cp:lastModifiedBy>
  <cp:revision>61</cp:revision>
  <cp:lastPrinted>2019-01-14T15:26:43Z</cp:lastPrinted>
  <dcterms:created xsi:type="dcterms:W3CDTF">2019-01-03T16:12:20Z</dcterms:created>
  <dcterms:modified xsi:type="dcterms:W3CDTF">2020-08-31T14:43:03Z</dcterms:modified>
</cp:coreProperties>
</file>