
<file path=[Content_Types].xml><?xml version="1.0" encoding="utf-8"?>
<Types xmlns="http://schemas.openxmlformats.org/package/2006/content-types">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8" r:id="rId4"/>
    <p:sldId id="265" r:id="rId5"/>
    <p:sldId id="266" r:id="rId6"/>
    <p:sldId id="269" r:id="rId7"/>
    <p:sldId id="259" r:id="rId8"/>
    <p:sldId id="267" r:id="rId9"/>
    <p:sldId id="257" r:id="rId10"/>
    <p:sldId id="275" r:id="rId11"/>
    <p:sldId id="274" r:id="rId12"/>
    <p:sldId id="270" r:id="rId13"/>
    <p:sldId id="261" r:id="rId14"/>
    <p:sldId id="262" r:id="rId15"/>
    <p:sldId id="277" r:id="rId16"/>
    <p:sldId id="278" r:id="rId17"/>
    <p:sldId id="279" r:id="rId18"/>
    <p:sldId id="260" r:id="rId19"/>
    <p:sldId id="276" r:id="rId20"/>
    <p:sldId id="280" r:id="rId21"/>
    <p:sldId id="281" r:id="rId22"/>
    <p:sldId id="282" r:id="rId23"/>
    <p:sldId id="283" r:id="rId24"/>
    <p:sldId id="288" r:id="rId25"/>
    <p:sldId id="286" r:id="rId26"/>
    <p:sldId id="285" r:id="rId27"/>
    <p:sldId id="284" r:id="rId28"/>
    <p:sldId id="287"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50" autoAdjust="0"/>
    <p:restoredTop sz="94660"/>
  </p:normalViewPr>
  <p:slideViewPr>
    <p:cSldViewPr snapToGrid="0">
      <p:cViewPr varScale="1">
        <p:scale>
          <a:sx n="88" d="100"/>
          <a:sy n="88" d="100"/>
        </p:scale>
        <p:origin x="54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4950588940170292E-2"/>
          <c:y val="4.7676826724496087E-2"/>
          <c:w val="0.92037540662065453"/>
          <c:h val="0.64596985202218737"/>
        </c:manualLayout>
      </c:layout>
      <c:bar3DChart>
        <c:barDir val="col"/>
        <c:grouping val="clustered"/>
        <c:varyColors val="0"/>
        <c:ser>
          <c:idx val="0"/>
          <c:order val="0"/>
          <c:tx>
            <c:strRef>
              <c:f>Sheet1!$B$1</c:f>
              <c:strCache>
                <c:ptCount val="1"/>
                <c:pt idx="0">
                  <c:v>Page Views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Sheet1!$B$2:$B$6</c:f>
              <c:numCache>
                <c:formatCode>General</c:formatCode>
                <c:ptCount val="5"/>
                <c:pt idx="0">
                  <c:v>8279</c:v>
                </c:pt>
                <c:pt idx="1">
                  <c:v>13607</c:v>
                </c:pt>
                <c:pt idx="2">
                  <c:v>16952</c:v>
                </c:pt>
                <c:pt idx="3">
                  <c:v>16611</c:v>
                </c:pt>
                <c:pt idx="4">
                  <c:v>22085</c:v>
                </c:pt>
              </c:numCache>
            </c:numRef>
          </c:val>
          <c:extLst>
            <c:ext xmlns:c16="http://schemas.microsoft.com/office/drawing/2014/chart" uri="{C3380CC4-5D6E-409C-BE32-E72D297353CC}">
              <c16:uniqueId val="{00000000-0495-4CD1-A3AA-B37C31D34EDB}"/>
            </c:ext>
          </c:extLst>
        </c:ser>
        <c:ser>
          <c:idx val="1"/>
          <c:order val="1"/>
          <c:tx>
            <c:strRef>
              <c:f>Sheet1!$C$1</c:f>
              <c:strCache>
                <c:ptCount val="1"/>
                <c:pt idx="0">
                  <c:v>Sessions</c:v>
                </c:pt>
              </c:strCache>
            </c:strRef>
          </c:tx>
          <c:spPr>
            <a:solidFill>
              <a:schemeClr val="accent2"/>
            </a:solidFill>
            <a:ln>
              <a:noFill/>
            </a:ln>
            <a:effectLst/>
            <a:sp3d/>
          </c:spPr>
          <c:invertIfNegative val="0"/>
          <c:dLbls>
            <c:dLbl>
              <c:idx val="0"/>
              <c:layout>
                <c:manualLayout>
                  <c:x val="1.3340004035613794E-2"/>
                  <c:y val="-1.84077285790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495-4CD1-A3AA-B37C31D34EDB}"/>
                </c:ext>
              </c:extLst>
            </c:dLbl>
            <c:dLbl>
              <c:idx val="1"/>
              <c:layout>
                <c:manualLayout>
                  <c:x val="1.2006003632052486E-2"/>
                  <c:y val="-2.2089274294868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495-4CD1-A3AA-B37C31D34EDB}"/>
                </c:ext>
              </c:extLst>
            </c:dLbl>
            <c:dLbl>
              <c:idx val="2"/>
              <c:layout>
                <c:manualLayout>
                  <c:x val="1.6008004842736585E-2"/>
                  <c:y val="-2.20892742948680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495-4CD1-A3AA-B37C31D34EDB}"/>
                </c:ext>
              </c:extLst>
            </c:dLbl>
            <c:dLbl>
              <c:idx val="3"/>
              <c:layout>
                <c:manualLayout>
                  <c:x val="1.2006003632052339E-2"/>
                  <c:y val="-1.4726182863245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495-4CD1-A3AA-B37C31D34EDB}"/>
                </c:ext>
              </c:extLst>
            </c:dLbl>
            <c:dLbl>
              <c:idx val="4"/>
              <c:layout>
                <c:manualLayout>
                  <c:x val="1.4674004439175103E-2"/>
                  <c:y val="-7.36309143162274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495-4CD1-A3AA-B37C31D34E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Sheet1!$C$2:$C$6</c:f>
              <c:numCache>
                <c:formatCode>General</c:formatCode>
                <c:ptCount val="5"/>
                <c:pt idx="0">
                  <c:v>3431</c:v>
                </c:pt>
                <c:pt idx="1">
                  <c:v>5518</c:v>
                </c:pt>
                <c:pt idx="2">
                  <c:v>7978</c:v>
                </c:pt>
                <c:pt idx="3">
                  <c:v>8990</c:v>
                </c:pt>
                <c:pt idx="4">
                  <c:v>8894</c:v>
                </c:pt>
              </c:numCache>
            </c:numRef>
          </c:val>
          <c:extLst>
            <c:ext xmlns:c16="http://schemas.microsoft.com/office/drawing/2014/chart" uri="{C3380CC4-5D6E-409C-BE32-E72D297353CC}">
              <c16:uniqueId val="{00000001-0495-4CD1-A3AA-B37C31D34EDB}"/>
            </c:ext>
          </c:extLst>
        </c:ser>
        <c:ser>
          <c:idx val="2"/>
          <c:order val="2"/>
          <c:tx>
            <c:strRef>
              <c:f>Sheet1!$D$1</c:f>
              <c:strCache>
                <c:ptCount val="1"/>
                <c:pt idx="0">
                  <c:v>Users</c:v>
                </c:pt>
              </c:strCache>
            </c:strRef>
          </c:tx>
          <c:spPr>
            <a:solidFill>
              <a:schemeClr val="accent3"/>
            </a:solidFill>
            <a:ln>
              <a:noFill/>
            </a:ln>
            <a:effectLst/>
            <a:sp3d/>
          </c:spPr>
          <c:invertIfNegative val="0"/>
          <c:dLbls>
            <c:dLbl>
              <c:idx val="0"/>
              <c:layout>
                <c:manualLayout>
                  <c:x val="1.067200322849105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495-4CD1-A3AA-B37C31D34EDB}"/>
                </c:ext>
              </c:extLst>
            </c:dLbl>
            <c:dLbl>
              <c:idx val="1"/>
              <c:layout>
                <c:manualLayout>
                  <c:x val="1.2006003632052486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495-4CD1-A3AA-B37C31D34EDB}"/>
                </c:ext>
              </c:extLst>
            </c:dLbl>
            <c:dLbl>
              <c:idx val="2"/>
              <c:layout>
                <c:manualLayout>
                  <c:x val="1.3340004035613721E-2"/>
                  <c:y val="-1.84077285790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495-4CD1-A3AA-B37C31D34EDB}"/>
                </c:ext>
              </c:extLst>
            </c:dLbl>
            <c:dLbl>
              <c:idx val="3"/>
              <c:layout>
                <c:manualLayout>
                  <c:x val="1.0672003228490958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495-4CD1-A3AA-B37C31D34EDB}"/>
                </c:ext>
              </c:extLst>
            </c:dLbl>
            <c:dLbl>
              <c:idx val="4"/>
              <c:layout>
                <c:manualLayout>
                  <c:x val="1.4674004439175103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495-4CD1-A3AA-B37C31D34E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Sheet1!$D$2:$D$6</c:f>
              <c:numCache>
                <c:formatCode>General</c:formatCode>
                <c:ptCount val="5"/>
                <c:pt idx="0">
                  <c:v>2118</c:v>
                </c:pt>
                <c:pt idx="1">
                  <c:v>3499</c:v>
                </c:pt>
                <c:pt idx="2">
                  <c:v>4569</c:v>
                </c:pt>
                <c:pt idx="3">
                  <c:v>5643</c:v>
                </c:pt>
                <c:pt idx="4">
                  <c:v>5621</c:v>
                </c:pt>
              </c:numCache>
            </c:numRef>
          </c:val>
          <c:extLst>
            <c:ext xmlns:c16="http://schemas.microsoft.com/office/drawing/2014/chart" uri="{C3380CC4-5D6E-409C-BE32-E72D297353CC}">
              <c16:uniqueId val="{00000002-0495-4CD1-A3AA-B37C31D34EDB}"/>
            </c:ext>
          </c:extLst>
        </c:ser>
        <c:dLbls>
          <c:showLegendKey val="0"/>
          <c:showVal val="0"/>
          <c:showCatName val="0"/>
          <c:showSerName val="0"/>
          <c:showPercent val="0"/>
          <c:showBubbleSize val="0"/>
        </c:dLbls>
        <c:gapWidth val="150"/>
        <c:shape val="box"/>
        <c:axId val="271600559"/>
        <c:axId val="271598479"/>
        <c:axId val="0"/>
      </c:bar3DChart>
      <c:catAx>
        <c:axId val="27160055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598479"/>
        <c:crosses val="autoZero"/>
        <c:auto val="1"/>
        <c:lblAlgn val="ctr"/>
        <c:lblOffset val="100"/>
        <c:noMultiLvlLbl val="0"/>
      </c:catAx>
      <c:valAx>
        <c:axId val="271598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600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4.772961506746673E-2"/>
          <c:y val="0.17171296296296298"/>
          <c:w val="0.93913409729293174"/>
          <c:h val="0.48882582385535139"/>
        </c:manualLayout>
      </c:layout>
      <c:bar3DChart>
        <c:barDir val="col"/>
        <c:grouping val="clustered"/>
        <c:varyColors val="0"/>
        <c:ser>
          <c:idx val="0"/>
          <c:order val="0"/>
          <c:tx>
            <c:strRef>
              <c:f>'Summary YR Total 2018'!$A$2</c:f>
              <c:strCache>
                <c:ptCount val="1"/>
                <c:pt idx="0">
                  <c:v>What It Means to be UM</c:v>
                </c:pt>
              </c:strCache>
            </c:strRef>
          </c:tx>
          <c:spPr>
            <a:solidFill>
              <a:schemeClr val="accent1"/>
            </a:solidFill>
            <a:ln>
              <a:noFill/>
            </a:ln>
            <a:effectLst/>
            <a:sp3d/>
          </c:spPr>
          <c:invertIfNegative val="0"/>
          <c:dLbls>
            <c:dLbl>
              <c:idx val="0"/>
              <c:layout>
                <c:manualLayout>
                  <c:x val="-2.4082915798037709E-17"/>
                  <c:y val="-1.29032258064516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2018'!$B$2:$L$2</c:f>
              <c:numCache>
                <c:formatCode>#,##0</c:formatCode>
                <c:ptCount val="1"/>
                <c:pt idx="0">
                  <c:v>1333</c:v>
                </c:pt>
              </c:numCache>
            </c:numRef>
          </c:val>
          <c:extLst>
            <c:ext xmlns:c16="http://schemas.microsoft.com/office/drawing/2014/chart" uri="{C3380CC4-5D6E-409C-BE32-E72D297353CC}">
              <c16:uniqueId val="{00000001-77F9-43FB-89B1-C53713CEC0EE}"/>
            </c:ext>
          </c:extLst>
        </c:ser>
        <c:ser>
          <c:idx val="1"/>
          <c:order val="1"/>
          <c:tx>
            <c:strRef>
              <c:f>'Summary YR Total 2018'!$A$3</c:f>
              <c:strCache>
                <c:ptCount val="1"/>
                <c:pt idx="0">
                  <c:v>Connectional Giving</c:v>
                </c:pt>
              </c:strCache>
            </c:strRef>
          </c:tx>
          <c:spPr>
            <a:solidFill>
              <a:schemeClr val="accent2"/>
            </a:solidFill>
            <a:ln>
              <a:noFill/>
            </a:ln>
            <a:effectLst/>
            <a:sp3d/>
          </c:spPr>
          <c:invertIfNegative val="0"/>
          <c:dLbls>
            <c:dLbl>
              <c:idx val="0"/>
              <c:layout>
                <c:manualLayout>
                  <c:x val="7.8817725837609012E-3"/>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2018'!$B$3:$L$3</c:f>
              <c:numCache>
                <c:formatCode>#,##0</c:formatCode>
                <c:ptCount val="1"/>
                <c:pt idx="0">
                  <c:v>264</c:v>
                </c:pt>
              </c:numCache>
            </c:numRef>
          </c:val>
          <c:extLst>
            <c:ext xmlns:c16="http://schemas.microsoft.com/office/drawing/2014/chart" uri="{C3380CC4-5D6E-409C-BE32-E72D297353CC}">
              <c16:uniqueId val="{00000003-77F9-43FB-89B1-C53713CEC0EE}"/>
            </c:ext>
          </c:extLst>
        </c:ser>
        <c:ser>
          <c:idx val="2"/>
          <c:order val="2"/>
          <c:tx>
            <c:strRef>
              <c:f>'Summary YR Total 2018'!$A$4</c:f>
              <c:strCache>
                <c:ptCount val="1"/>
                <c:pt idx="0">
                  <c:v>Facebook Outreach</c:v>
                </c:pt>
              </c:strCache>
            </c:strRef>
          </c:tx>
          <c:spPr>
            <a:solidFill>
              <a:schemeClr val="accent3"/>
            </a:solidFill>
            <a:ln>
              <a:noFill/>
            </a:ln>
            <a:effectLst/>
            <a:sp3d/>
          </c:spPr>
          <c:invertIfNegative val="0"/>
          <c:dLbls>
            <c:dLbl>
              <c:idx val="0"/>
              <c:layout>
                <c:manualLayout>
                  <c:x val="0"/>
                  <c:y val="-2.95984791509012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2018'!$B$4:$L$4</c:f>
              <c:numCache>
                <c:formatCode>#,##0</c:formatCode>
                <c:ptCount val="1"/>
                <c:pt idx="0">
                  <c:v>354</c:v>
                </c:pt>
              </c:numCache>
            </c:numRef>
          </c:val>
          <c:extLst>
            <c:ext xmlns:c16="http://schemas.microsoft.com/office/drawing/2014/chart" uri="{C3380CC4-5D6E-409C-BE32-E72D297353CC}">
              <c16:uniqueId val="{00000004-77F9-43FB-89B1-C53713CEC0EE}"/>
            </c:ext>
          </c:extLst>
        </c:ser>
        <c:ser>
          <c:idx val="3"/>
          <c:order val="3"/>
          <c:tx>
            <c:strRef>
              <c:f>'Summary YR Total 2018'!$A$5</c:f>
              <c:strCache>
                <c:ptCount val="1"/>
                <c:pt idx="0">
                  <c:v>Launching Website</c:v>
                </c:pt>
              </c:strCache>
            </c:strRef>
          </c:tx>
          <c:spPr>
            <a:solidFill>
              <a:schemeClr val="accent4"/>
            </a:solidFill>
            <a:ln>
              <a:noFill/>
            </a:ln>
            <a:effectLst/>
            <a:sp3d/>
          </c:spPr>
          <c:invertIfNegative val="0"/>
          <c:dLbls>
            <c:dLbl>
              <c:idx val="0"/>
              <c:layout>
                <c:manualLayout>
                  <c:x val="0"/>
                  <c:y val="-2.6638631235811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2018'!$B$5:$L$5</c:f>
              <c:numCache>
                <c:formatCode>#,##0</c:formatCode>
                <c:ptCount val="1"/>
                <c:pt idx="0">
                  <c:v>354</c:v>
                </c:pt>
              </c:numCache>
            </c:numRef>
          </c:val>
          <c:extLst>
            <c:ext xmlns:c16="http://schemas.microsoft.com/office/drawing/2014/chart" uri="{C3380CC4-5D6E-409C-BE32-E72D297353CC}">
              <c16:uniqueId val="{00000005-77F9-43FB-89B1-C53713CEC0EE}"/>
            </c:ext>
          </c:extLst>
        </c:ser>
        <c:ser>
          <c:idx val="4"/>
          <c:order val="4"/>
          <c:tx>
            <c:strRef>
              <c:f>'Summary YR Total 2018'!$A$6</c:f>
              <c:strCache>
                <c:ptCount val="1"/>
                <c:pt idx="0">
                  <c:v>Sharing  Church - Video</c:v>
                </c:pt>
              </c:strCache>
            </c:strRef>
          </c:tx>
          <c:spPr>
            <a:solidFill>
              <a:schemeClr val="accent5"/>
            </a:solidFill>
            <a:ln>
              <a:noFill/>
            </a:ln>
            <a:effectLst/>
            <a:sp3d/>
          </c:spPr>
          <c:invertIfNegative val="0"/>
          <c:dLbls>
            <c:dLbl>
              <c:idx val="0"/>
              <c:layout>
                <c:manualLayout>
                  <c:x val="9.1954013477210505E-3"/>
                  <c:y val="-2.3148148148148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2018'!$B$6:$L$6</c:f>
              <c:numCache>
                <c:formatCode>#,##0</c:formatCode>
                <c:ptCount val="1"/>
                <c:pt idx="0">
                  <c:v>107</c:v>
                </c:pt>
              </c:numCache>
            </c:numRef>
          </c:val>
          <c:extLst>
            <c:ext xmlns:c16="http://schemas.microsoft.com/office/drawing/2014/chart" uri="{C3380CC4-5D6E-409C-BE32-E72D297353CC}">
              <c16:uniqueId val="{00000007-77F9-43FB-89B1-C53713CEC0EE}"/>
            </c:ext>
          </c:extLst>
        </c:ser>
        <c:ser>
          <c:idx val="5"/>
          <c:order val="5"/>
          <c:tx>
            <c:strRef>
              <c:f>'Summary YR Total 2018'!$A$7</c:f>
              <c:strCache>
                <c:ptCount val="1"/>
                <c:pt idx="0">
                  <c:v>Sharing Church - Pictures</c:v>
                </c:pt>
              </c:strCache>
            </c:strRef>
          </c:tx>
          <c:spPr>
            <a:solidFill>
              <a:schemeClr val="accent6"/>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2018'!$B$7:$L$7</c:f>
              <c:numCache>
                <c:formatCode>#,##0</c:formatCode>
                <c:ptCount val="1"/>
                <c:pt idx="0">
                  <c:v>158</c:v>
                </c:pt>
              </c:numCache>
            </c:numRef>
          </c:val>
          <c:extLst>
            <c:ext xmlns:c16="http://schemas.microsoft.com/office/drawing/2014/chart" uri="{C3380CC4-5D6E-409C-BE32-E72D297353CC}">
              <c16:uniqueId val="{00000008-77F9-43FB-89B1-C53713CEC0EE}"/>
            </c:ext>
          </c:extLst>
        </c:ser>
        <c:ser>
          <c:idx val="6"/>
          <c:order val="6"/>
          <c:tx>
            <c:strRef>
              <c:f>'Summary YR Total 2018'!$A$8</c:f>
              <c:strCache>
                <c:ptCount val="1"/>
                <c:pt idx="0">
                  <c:v>Church Marketing</c:v>
                </c:pt>
              </c:strCache>
            </c:strRef>
          </c:tx>
          <c:spPr>
            <a:solidFill>
              <a:schemeClr val="accent1">
                <a:lumMod val="60000"/>
              </a:schemeClr>
            </a:solidFill>
            <a:ln>
              <a:noFill/>
            </a:ln>
            <a:effectLst/>
            <a:sp3d/>
          </c:spPr>
          <c:invertIfNegative val="0"/>
          <c:dLbls>
            <c:dLbl>
              <c:idx val="0"/>
              <c:layout>
                <c:manualLayout>
                  <c:x val="3.9408862918804506E-3"/>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2018'!$B$8:$L$8</c:f>
              <c:numCache>
                <c:formatCode>#,##0</c:formatCode>
                <c:ptCount val="1"/>
                <c:pt idx="0">
                  <c:v>88</c:v>
                </c:pt>
              </c:numCache>
            </c:numRef>
          </c:val>
          <c:extLst>
            <c:ext xmlns:c16="http://schemas.microsoft.com/office/drawing/2014/chart" uri="{C3380CC4-5D6E-409C-BE32-E72D297353CC}">
              <c16:uniqueId val="{0000000A-77F9-43FB-89B1-C53713CEC0EE}"/>
            </c:ext>
          </c:extLst>
        </c:ser>
        <c:ser>
          <c:idx val="7"/>
          <c:order val="7"/>
          <c:tx>
            <c:strRef>
              <c:f>'Summary YR Total 2018'!$A$9</c:f>
              <c:strCache>
                <c:ptCount val="1"/>
                <c:pt idx="0">
                  <c:v>Internal Communications</c:v>
                </c:pt>
              </c:strCache>
            </c:strRef>
          </c:tx>
          <c:spPr>
            <a:solidFill>
              <a:schemeClr val="accent2">
                <a:lumMod val="60000"/>
              </a:schemeClr>
            </a:solidFill>
            <a:ln>
              <a:noFill/>
            </a:ln>
            <a:effectLst/>
            <a:sp3d/>
          </c:spPr>
          <c:invertIfNegative val="0"/>
          <c:dLbls>
            <c:dLbl>
              <c:idx val="0"/>
              <c:layout>
                <c:manualLayout>
                  <c:x val="0"/>
                  <c:y val="-2.07189354056308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2018'!$B$9:$L$9</c:f>
              <c:numCache>
                <c:formatCode>#,##0</c:formatCode>
                <c:ptCount val="1"/>
                <c:pt idx="0">
                  <c:v>142</c:v>
                </c:pt>
              </c:numCache>
            </c:numRef>
          </c:val>
          <c:extLst>
            <c:ext xmlns:c16="http://schemas.microsoft.com/office/drawing/2014/chart" uri="{C3380CC4-5D6E-409C-BE32-E72D297353CC}">
              <c16:uniqueId val="{0000000B-77F9-43FB-89B1-C53713CEC0EE}"/>
            </c:ext>
          </c:extLst>
        </c:ser>
        <c:ser>
          <c:idx val="8"/>
          <c:order val="8"/>
          <c:tx>
            <c:strRef>
              <c:f>'Summary YR Total 2018'!$A$10</c:f>
              <c:strCache>
                <c:ptCount val="1"/>
                <c:pt idx="0">
                  <c:v>Welcoming </c:v>
                </c:pt>
              </c:strCache>
            </c:strRef>
          </c:tx>
          <c:spPr>
            <a:solidFill>
              <a:schemeClr val="accent3">
                <a:lumMod val="60000"/>
              </a:schemeClr>
            </a:solidFill>
            <a:ln>
              <a:noFill/>
            </a:ln>
            <a:effectLst/>
            <a:sp3d/>
          </c:spPr>
          <c:invertIfNegative val="0"/>
          <c:dLbls>
            <c:dLbl>
              <c:idx val="0"/>
              <c:layout>
                <c:manualLayout>
                  <c:x val="2.6272575279203004E-3"/>
                  <c:y val="-2.3148148148148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2018'!$B$10:$L$10</c:f>
              <c:numCache>
                <c:formatCode>#,##0</c:formatCode>
                <c:ptCount val="1"/>
                <c:pt idx="0">
                  <c:v>21</c:v>
                </c:pt>
              </c:numCache>
            </c:numRef>
          </c:val>
          <c:extLst>
            <c:ext xmlns:c16="http://schemas.microsoft.com/office/drawing/2014/chart" uri="{C3380CC4-5D6E-409C-BE32-E72D297353CC}">
              <c16:uniqueId val="{0000000D-77F9-43FB-89B1-C53713CEC0EE}"/>
            </c:ext>
          </c:extLst>
        </c:ser>
        <c:ser>
          <c:idx val="9"/>
          <c:order val="9"/>
          <c:tx>
            <c:strRef>
              <c:f>'Summary YR Total 2018'!$A$11</c:f>
              <c:strCache>
                <c:ptCount val="1"/>
                <c:pt idx="0">
                  <c:v>Social Media </c:v>
                </c:pt>
              </c:strCache>
            </c:strRef>
          </c:tx>
          <c:spPr>
            <a:solidFill>
              <a:schemeClr val="accent4">
                <a:lumMod val="60000"/>
              </a:schemeClr>
            </a:solidFill>
            <a:ln>
              <a:noFill/>
            </a:ln>
            <a:effectLst/>
            <a:sp3d/>
          </c:spPr>
          <c:invertIfNegative val="0"/>
          <c:dLbls>
            <c:dLbl>
              <c:idx val="0"/>
              <c:layout>
                <c:manualLayout>
                  <c:x val="1.3136287639600537E-3"/>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2018'!$B$11:$L$11</c:f>
              <c:numCache>
                <c:formatCode>#,##0</c:formatCode>
                <c:ptCount val="1"/>
                <c:pt idx="0">
                  <c:v>30</c:v>
                </c:pt>
              </c:numCache>
            </c:numRef>
          </c:val>
          <c:extLst>
            <c:ext xmlns:c16="http://schemas.microsoft.com/office/drawing/2014/chart" uri="{C3380CC4-5D6E-409C-BE32-E72D297353CC}">
              <c16:uniqueId val="{0000000F-77F9-43FB-89B1-C53713CEC0EE}"/>
            </c:ext>
          </c:extLst>
        </c:ser>
        <c:ser>
          <c:idx val="10"/>
          <c:order val="10"/>
          <c:tx>
            <c:strRef>
              <c:f>'Summary YR Total 2018'!$A$12</c:f>
              <c:strCache>
                <c:ptCount val="1"/>
                <c:pt idx="0">
                  <c:v>Exploring Gen Conf.</c:v>
                </c:pt>
              </c:strCache>
            </c:strRef>
          </c:tx>
          <c:spPr>
            <a:solidFill>
              <a:schemeClr val="accent5">
                <a:lumMod val="60000"/>
              </a:schemeClr>
            </a:solidFill>
            <a:ln>
              <a:noFill/>
            </a:ln>
            <a:effectLst/>
            <a:sp3d/>
          </c:spPr>
          <c:invertIfNegative val="0"/>
          <c:dLbls>
            <c:dLbl>
              <c:idx val="0"/>
              <c:layout>
                <c:manualLayout>
                  <c:x val="7.3955301299427779E-3"/>
                  <c:y val="-1.47992395754506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7F9-43FB-89B1-C53713CEC0E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 YR Total 2018'!$B$12:$L$12</c:f>
              <c:numCache>
                <c:formatCode>#,##0</c:formatCode>
                <c:ptCount val="1"/>
                <c:pt idx="0">
                  <c:v>7</c:v>
                </c:pt>
              </c:numCache>
            </c:numRef>
          </c:val>
          <c:extLst>
            <c:ext xmlns:c16="http://schemas.microsoft.com/office/drawing/2014/chart" uri="{C3380CC4-5D6E-409C-BE32-E72D297353CC}">
              <c16:uniqueId val="{00000010-77F9-43FB-89B1-C53713CEC0EE}"/>
            </c:ext>
          </c:extLst>
        </c:ser>
        <c:dLbls>
          <c:showLegendKey val="0"/>
          <c:showVal val="0"/>
          <c:showCatName val="0"/>
          <c:showSerName val="0"/>
          <c:showPercent val="0"/>
          <c:showBubbleSize val="0"/>
        </c:dLbls>
        <c:gapWidth val="150"/>
        <c:shape val="box"/>
        <c:axId val="1256037743"/>
        <c:axId val="1256038159"/>
        <c:axId val="0"/>
      </c:bar3DChart>
      <c:catAx>
        <c:axId val="1256037743"/>
        <c:scaling>
          <c:orientation val="minMax"/>
        </c:scaling>
        <c:delete val="1"/>
        <c:axPos val="b"/>
        <c:majorTickMark val="none"/>
        <c:minorTickMark val="none"/>
        <c:tickLblPos val="nextTo"/>
        <c:crossAx val="1256038159"/>
        <c:crosses val="autoZero"/>
        <c:auto val="1"/>
        <c:lblAlgn val="ctr"/>
        <c:lblOffset val="100"/>
        <c:noMultiLvlLbl val="0"/>
      </c:catAx>
      <c:valAx>
        <c:axId val="12560381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6037743"/>
        <c:crosses val="autoZero"/>
        <c:crossBetween val="between"/>
      </c:valAx>
      <c:spPr>
        <a:noFill/>
        <a:ln>
          <a:noFill/>
        </a:ln>
        <a:effectLst/>
      </c:spPr>
    </c:plotArea>
    <c:legend>
      <c:legendPos val="b"/>
      <c:layout>
        <c:manualLayout>
          <c:xMode val="edge"/>
          <c:yMode val="edge"/>
          <c:x val="6.846777927230345E-2"/>
          <c:y val="0.76793817439486733"/>
          <c:w val="0.89065064549855621"/>
          <c:h val="0.2274321959755030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1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Lbls>
            <c:dLbl>
              <c:idx val="0"/>
              <c:layout>
                <c:manualLayout>
                  <c:x val="-4.428290228876519E-17"/>
                  <c:y val="2.7488951389577315E-3"/>
                </c:manualLayout>
              </c:layout>
              <c:spPr>
                <a:noFill/>
                <a:ln>
                  <a:noFill/>
                </a:ln>
                <a:effectLst/>
              </c:spPr>
              <c:txPr>
                <a:bodyPr rot="0" spcFirstLastPara="1" vertOverflow="ellipsis" vert="horz" wrap="square" lIns="38100" tIns="19050" rIns="38100" bIns="19050" anchor="ctr" anchorCtr="1">
                  <a:no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9504830917874396E-2"/>
                      <c:h val="0.10920112388419378"/>
                    </c:manualLayout>
                  </c15:layout>
                </c:ext>
                <c:ext xmlns:c16="http://schemas.microsoft.com/office/drawing/2014/chart" uri="{C3380CC4-5D6E-409C-BE32-E72D297353CC}">
                  <c16:uniqueId val="{00000005-BF9E-4219-A881-EBE9199F1839}"/>
                </c:ext>
              </c:extLst>
            </c:dLbl>
            <c:dLbl>
              <c:idx val="1"/>
              <c:layout>
                <c:manualLayout>
                  <c:x val="6.0386473429950805E-3"/>
                  <c:y val="-3.21050674528156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F9E-4219-A881-EBE9199F1839}"/>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Connectional Giving - Increased my understanding of the importance of giving to the church</c:v>
                </c:pt>
                <c:pt idx="1">
                  <c:v>Connectional Giving - Increased/affirmed my belief that my gifts and offerings support valuable ministries</c:v>
                </c:pt>
                <c:pt idx="2">
                  <c:v>I understand how the church spends apportionments</c:v>
                </c:pt>
                <c:pt idx="3">
                  <c:v>I have shared information from this course</c:v>
                </c:pt>
              </c:strCache>
            </c:strRef>
          </c:cat>
          <c:val>
            <c:numRef>
              <c:f>Sheet1!$B$2:$B$5</c:f>
              <c:numCache>
                <c:formatCode>General</c:formatCode>
                <c:ptCount val="4"/>
                <c:pt idx="0">
                  <c:v>95</c:v>
                </c:pt>
                <c:pt idx="1">
                  <c:v>95</c:v>
                </c:pt>
                <c:pt idx="2">
                  <c:v>95</c:v>
                </c:pt>
                <c:pt idx="3">
                  <c:v>90</c:v>
                </c:pt>
              </c:numCache>
            </c:numRef>
          </c:val>
          <c:extLst>
            <c:ext xmlns:c16="http://schemas.microsoft.com/office/drawing/2014/chart" uri="{C3380CC4-5D6E-409C-BE32-E72D297353CC}">
              <c16:uniqueId val="{00000000-BF9E-4219-A881-EBE9199F1839}"/>
            </c:ext>
          </c:extLst>
        </c:ser>
        <c:dLbls>
          <c:showLegendKey val="0"/>
          <c:showVal val="0"/>
          <c:showCatName val="0"/>
          <c:showSerName val="0"/>
          <c:showPercent val="0"/>
          <c:showBubbleSize val="0"/>
        </c:dLbls>
        <c:gapWidth val="219"/>
        <c:shape val="box"/>
        <c:axId val="789352335"/>
        <c:axId val="789356495"/>
        <c:axId val="0"/>
      </c:bar3DChart>
      <c:catAx>
        <c:axId val="789352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89356495"/>
        <c:crosses val="autoZero"/>
        <c:auto val="1"/>
        <c:lblAlgn val="ctr"/>
        <c:lblOffset val="100"/>
        <c:noMultiLvlLbl val="0"/>
      </c:catAx>
      <c:valAx>
        <c:axId val="789356495"/>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9352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1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Lbls>
            <c:dLbl>
              <c:idx val="0"/>
              <c:layout>
                <c:manualLayout>
                  <c:x val="-4.428290228876519E-17"/>
                  <c:y val="2.7488951389577315E-3"/>
                </c:manualLayout>
              </c:layout>
              <c:spPr>
                <a:noFill/>
                <a:ln>
                  <a:noFill/>
                </a:ln>
                <a:effectLst/>
              </c:spPr>
              <c:txPr>
                <a:bodyPr rot="0" spcFirstLastPara="1" vertOverflow="ellipsis" vert="horz" wrap="square" lIns="38100" tIns="19050" rIns="38100" bIns="19050" anchor="ctr" anchorCtr="1">
                  <a:no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9504830917874396E-2"/>
                      <c:h val="0.10920112388419378"/>
                    </c:manualLayout>
                  </c15:layout>
                </c:ext>
                <c:ext xmlns:c16="http://schemas.microsoft.com/office/drawing/2014/chart" uri="{C3380CC4-5D6E-409C-BE32-E72D297353CC}">
                  <c16:uniqueId val="{00000005-BF9E-4219-A881-EBE9199F1839}"/>
                </c:ext>
              </c:extLst>
            </c:dLbl>
            <c:dLbl>
              <c:idx val="1"/>
              <c:layout>
                <c:manualLayout>
                  <c:x val="6.0386473429950805E-3"/>
                  <c:y val="-3.21050674528156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F9E-4219-A881-EBE9199F1839}"/>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Increased my understanding of what it means to be United Methodist</c:v>
                </c:pt>
                <c:pt idx="1">
                  <c:v>Increased my interest in learning more about United Methodism</c:v>
                </c:pt>
                <c:pt idx="2">
                  <c:v>I feel more connected to the United Methodist Church</c:v>
                </c:pt>
                <c:pt idx="3">
                  <c:v>I understand the structure of the church because of this course</c:v>
                </c:pt>
                <c:pt idx="4">
                  <c:v>I have shared information with others in my church</c:v>
                </c:pt>
              </c:strCache>
            </c:strRef>
          </c:cat>
          <c:val>
            <c:numRef>
              <c:f>Sheet1!$B$2:$B$6</c:f>
              <c:numCache>
                <c:formatCode>General</c:formatCode>
                <c:ptCount val="5"/>
                <c:pt idx="0">
                  <c:v>96</c:v>
                </c:pt>
                <c:pt idx="1">
                  <c:v>92</c:v>
                </c:pt>
                <c:pt idx="2">
                  <c:v>86</c:v>
                </c:pt>
                <c:pt idx="3">
                  <c:v>95</c:v>
                </c:pt>
                <c:pt idx="4">
                  <c:v>75</c:v>
                </c:pt>
              </c:numCache>
            </c:numRef>
          </c:val>
          <c:extLst>
            <c:ext xmlns:c16="http://schemas.microsoft.com/office/drawing/2014/chart" uri="{C3380CC4-5D6E-409C-BE32-E72D297353CC}">
              <c16:uniqueId val="{00000000-BF9E-4219-A881-EBE9199F1839}"/>
            </c:ext>
          </c:extLst>
        </c:ser>
        <c:dLbls>
          <c:showLegendKey val="0"/>
          <c:showVal val="0"/>
          <c:showCatName val="0"/>
          <c:showSerName val="0"/>
          <c:showPercent val="0"/>
          <c:showBubbleSize val="0"/>
        </c:dLbls>
        <c:gapWidth val="219"/>
        <c:shape val="box"/>
        <c:axId val="789352335"/>
        <c:axId val="789356495"/>
        <c:axId val="0"/>
      </c:bar3DChart>
      <c:catAx>
        <c:axId val="789352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89356495"/>
        <c:crosses val="autoZero"/>
        <c:auto val="1"/>
        <c:lblAlgn val="ctr"/>
        <c:lblOffset val="100"/>
        <c:noMultiLvlLbl val="0"/>
      </c:catAx>
      <c:valAx>
        <c:axId val="789356495"/>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9352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1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Lbls>
            <c:dLbl>
              <c:idx val="0"/>
              <c:layout>
                <c:manualLayout>
                  <c:x val="-4.428290228876519E-17"/>
                  <c:y val="2.7488951389577315E-3"/>
                </c:manualLayout>
              </c:layout>
              <c:spPr>
                <a:noFill/>
                <a:ln>
                  <a:noFill/>
                </a:ln>
                <a:effectLst/>
              </c:spPr>
              <c:txPr>
                <a:bodyPr rot="0" spcFirstLastPara="1" vertOverflow="ellipsis" vert="horz" wrap="square" lIns="38100" tIns="19050" rIns="38100" bIns="19050" anchor="ctr" anchorCtr="1">
                  <a:no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9504830917874396E-2"/>
                      <c:h val="0.10920112388419378"/>
                    </c:manualLayout>
                  </c15:layout>
                </c:ext>
                <c:ext xmlns:c16="http://schemas.microsoft.com/office/drawing/2014/chart" uri="{C3380CC4-5D6E-409C-BE32-E72D297353CC}">
                  <c16:uniqueId val="{00000005-BF9E-4219-A881-EBE9199F1839}"/>
                </c:ext>
              </c:extLst>
            </c:dLbl>
            <c:dLbl>
              <c:idx val="1"/>
              <c:layout>
                <c:manualLayout>
                  <c:x val="6.0386473429950805E-3"/>
                  <c:y val="-3.21050674528156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F9E-4219-A881-EBE9199F1839}"/>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This course makes me feel confident that I can build a simple website</c:v>
                </c:pt>
                <c:pt idx="1">
                  <c:v>I have shared information from this course with others in my church</c:v>
                </c:pt>
                <c:pt idx="2">
                  <c:v>My church has implemented tips and tools from this course</c:v>
                </c:pt>
              </c:strCache>
            </c:strRef>
          </c:cat>
          <c:val>
            <c:numRef>
              <c:f>Sheet1!$B$2:$B$4</c:f>
              <c:numCache>
                <c:formatCode>General</c:formatCode>
                <c:ptCount val="3"/>
                <c:pt idx="0">
                  <c:v>71</c:v>
                </c:pt>
                <c:pt idx="1">
                  <c:v>62</c:v>
                </c:pt>
                <c:pt idx="2">
                  <c:v>54</c:v>
                </c:pt>
              </c:numCache>
            </c:numRef>
          </c:val>
          <c:extLst>
            <c:ext xmlns:c16="http://schemas.microsoft.com/office/drawing/2014/chart" uri="{C3380CC4-5D6E-409C-BE32-E72D297353CC}">
              <c16:uniqueId val="{00000000-BF9E-4219-A881-EBE9199F1839}"/>
            </c:ext>
          </c:extLst>
        </c:ser>
        <c:dLbls>
          <c:showLegendKey val="0"/>
          <c:showVal val="0"/>
          <c:showCatName val="0"/>
          <c:showSerName val="0"/>
          <c:showPercent val="0"/>
          <c:showBubbleSize val="0"/>
        </c:dLbls>
        <c:gapWidth val="219"/>
        <c:shape val="box"/>
        <c:axId val="789352335"/>
        <c:axId val="789356495"/>
        <c:axId val="0"/>
      </c:bar3DChart>
      <c:catAx>
        <c:axId val="789352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89356495"/>
        <c:crosses val="autoZero"/>
        <c:auto val="1"/>
        <c:lblAlgn val="ctr"/>
        <c:lblOffset val="100"/>
        <c:noMultiLvlLbl val="0"/>
      </c:catAx>
      <c:valAx>
        <c:axId val="789356495"/>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9352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650499877261453E-2"/>
          <c:y val="4.813635517697798E-2"/>
          <c:w val="0.93634349649068616"/>
          <c:h val="0.67513895660936019"/>
        </c:manualLayout>
      </c:layout>
      <c:barChart>
        <c:barDir val="col"/>
        <c:grouping val="clustered"/>
        <c:varyColors val="0"/>
        <c:ser>
          <c:idx val="0"/>
          <c:order val="0"/>
          <c:tx>
            <c:strRef>
              <c:f>Sheet1!$B$1</c:f>
              <c:strCache>
                <c:ptCount val="1"/>
                <c:pt idx="0">
                  <c:v>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Website grants</c:v>
                </c:pt>
                <c:pt idx="1">
                  <c:v>New church start grants</c:v>
                </c:pt>
                <c:pt idx="2">
                  <c:v>Social Media (Burlap) grants</c:v>
                </c:pt>
                <c:pt idx="3">
                  <c:v>Social Media grants</c:v>
                </c:pt>
                <c:pt idx="4">
                  <c:v>Creative Services</c:v>
                </c:pt>
                <c:pt idx="5">
                  <c:v>Media purchases </c:v>
                </c:pt>
                <c:pt idx="6">
                  <c:v>Website support</c:v>
                </c:pt>
              </c:strCache>
            </c:strRef>
          </c:cat>
          <c:val>
            <c:numRef>
              <c:f>Sheet1!$B$2:$B$8</c:f>
              <c:numCache>
                <c:formatCode>General</c:formatCode>
                <c:ptCount val="7"/>
                <c:pt idx="0">
                  <c:v>338</c:v>
                </c:pt>
                <c:pt idx="1">
                  <c:v>56</c:v>
                </c:pt>
                <c:pt idx="2">
                  <c:v>0</c:v>
                </c:pt>
                <c:pt idx="3">
                  <c:v>0</c:v>
                </c:pt>
                <c:pt idx="4">
                  <c:v>0</c:v>
                </c:pt>
                <c:pt idx="5">
                  <c:v>0</c:v>
                </c:pt>
                <c:pt idx="6">
                  <c:v>0</c:v>
                </c:pt>
              </c:numCache>
            </c:numRef>
          </c:val>
          <c:extLst>
            <c:ext xmlns:c16="http://schemas.microsoft.com/office/drawing/2014/chart" uri="{C3380CC4-5D6E-409C-BE32-E72D297353CC}">
              <c16:uniqueId val="{00000000-3F05-49C7-8D7A-17B74A55B320}"/>
            </c:ext>
          </c:extLst>
        </c:ser>
        <c:ser>
          <c:idx val="1"/>
          <c:order val="1"/>
          <c:tx>
            <c:strRef>
              <c:f>Sheet1!$C$1</c:f>
              <c:strCache>
                <c:ptCount val="1"/>
                <c:pt idx="0">
                  <c:v>2018</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Website grants</c:v>
                </c:pt>
                <c:pt idx="1">
                  <c:v>New church start grants</c:v>
                </c:pt>
                <c:pt idx="2">
                  <c:v>Social Media (Burlap) grants</c:v>
                </c:pt>
                <c:pt idx="3">
                  <c:v>Social Media grants</c:v>
                </c:pt>
                <c:pt idx="4">
                  <c:v>Creative Services</c:v>
                </c:pt>
                <c:pt idx="5">
                  <c:v>Media purchases </c:v>
                </c:pt>
                <c:pt idx="6">
                  <c:v>Website support</c:v>
                </c:pt>
              </c:strCache>
            </c:strRef>
          </c:cat>
          <c:val>
            <c:numRef>
              <c:f>Sheet1!$C$2:$C$8</c:f>
              <c:numCache>
                <c:formatCode>General</c:formatCode>
                <c:ptCount val="7"/>
                <c:pt idx="0">
                  <c:v>303</c:v>
                </c:pt>
                <c:pt idx="1">
                  <c:v>32</c:v>
                </c:pt>
                <c:pt idx="2">
                  <c:v>466</c:v>
                </c:pt>
                <c:pt idx="3">
                  <c:v>26</c:v>
                </c:pt>
                <c:pt idx="4">
                  <c:v>55</c:v>
                </c:pt>
                <c:pt idx="5">
                  <c:v>15</c:v>
                </c:pt>
                <c:pt idx="6">
                  <c:v>20</c:v>
                </c:pt>
              </c:numCache>
            </c:numRef>
          </c:val>
          <c:extLst>
            <c:ext xmlns:c16="http://schemas.microsoft.com/office/drawing/2014/chart" uri="{C3380CC4-5D6E-409C-BE32-E72D297353CC}">
              <c16:uniqueId val="{00000001-3F05-49C7-8D7A-17B74A55B320}"/>
            </c:ext>
          </c:extLst>
        </c:ser>
        <c:dLbls>
          <c:showLegendKey val="0"/>
          <c:showVal val="0"/>
          <c:showCatName val="0"/>
          <c:showSerName val="0"/>
          <c:showPercent val="0"/>
          <c:showBubbleSize val="0"/>
        </c:dLbls>
        <c:gapWidth val="219"/>
        <c:overlap val="-27"/>
        <c:axId val="1781870559"/>
        <c:axId val="1781866815"/>
      </c:barChart>
      <c:catAx>
        <c:axId val="1781870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1866815"/>
        <c:crosses val="autoZero"/>
        <c:auto val="1"/>
        <c:lblAlgn val="ctr"/>
        <c:lblOffset val="100"/>
        <c:noMultiLvlLbl val="0"/>
      </c:catAx>
      <c:valAx>
        <c:axId val="17818668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1870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2017</c:v>
                </c:pt>
              </c:strCache>
            </c:strRef>
          </c:tx>
          <c:spPr>
            <a:solidFill>
              <a:schemeClr val="accent1"/>
            </a:solidFill>
            <a:ln>
              <a:noFill/>
            </a:ln>
            <a:effectLst/>
            <a:sp3d/>
          </c:spPr>
          <c:invertIfNegative val="0"/>
          <c:dLbls>
            <c:dLbl>
              <c:idx val="0"/>
              <c:layout>
                <c:manualLayout>
                  <c:x val="1.3340004035613574E-3"/>
                  <c:y val="-1.47261828632453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446-474B-BD3E-8B4E9998B839}"/>
                </c:ext>
              </c:extLst>
            </c:dLbl>
            <c:dLbl>
              <c:idx val="1"/>
              <c:layout>
                <c:manualLayout>
                  <c:x val="5.3360016142455276E-3"/>
                  <c:y val="-2.94523657264907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446-474B-BD3E-8B4E9998B839}"/>
                </c:ext>
              </c:extLst>
            </c:dLbl>
            <c:dLbl>
              <c:idx val="2"/>
              <c:layout>
                <c:manualLayout>
                  <c:x val="5.3360016142454296E-3"/>
                  <c:y val="-2.5770820010679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46-474B-BD3E-8B4E9998B839}"/>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Outreach Resources *</c:v>
                </c:pt>
                <c:pt idx="1">
                  <c:v>Demographic Reports **</c:v>
                </c:pt>
                <c:pt idx="2">
                  <c:v>CMPT Downloads</c:v>
                </c:pt>
              </c:strCache>
            </c:strRef>
          </c:cat>
          <c:val>
            <c:numRef>
              <c:f>Sheet1!$B$2:$B$4</c:f>
              <c:numCache>
                <c:formatCode>General</c:formatCode>
                <c:ptCount val="3"/>
                <c:pt idx="0">
                  <c:v>1499</c:v>
                </c:pt>
                <c:pt idx="1">
                  <c:v>823</c:v>
                </c:pt>
                <c:pt idx="2">
                  <c:v>569</c:v>
                </c:pt>
              </c:numCache>
            </c:numRef>
          </c:val>
          <c:extLst>
            <c:ext xmlns:c16="http://schemas.microsoft.com/office/drawing/2014/chart" uri="{C3380CC4-5D6E-409C-BE32-E72D297353CC}">
              <c16:uniqueId val="{00000000-F446-474B-BD3E-8B4E9998B839}"/>
            </c:ext>
          </c:extLst>
        </c:ser>
        <c:ser>
          <c:idx val="1"/>
          <c:order val="1"/>
          <c:tx>
            <c:strRef>
              <c:f>Sheet1!$C$1</c:f>
              <c:strCache>
                <c:ptCount val="1"/>
                <c:pt idx="0">
                  <c:v>2018</c:v>
                </c:pt>
              </c:strCache>
            </c:strRef>
          </c:tx>
          <c:spPr>
            <a:solidFill>
              <a:schemeClr val="accent2"/>
            </a:solidFill>
            <a:ln>
              <a:noFill/>
            </a:ln>
            <a:effectLst/>
            <a:sp3d/>
          </c:spPr>
          <c:invertIfNegative val="0"/>
          <c:dLbls>
            <c:dLbl>
              <c:idx val="0"/>
              <c:layout>
                <c:manualLayout>
                  <c:x val="2.0010006053420681E-2"/>
                  <c:y val="-4.04970028739248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446-474B-BD3E-8B4E9998B839}"/>
                </c:ext>
              </c:extLst>
            </c:dLbl>
            <c:dLbl>
              <c:idx val="1"/>
              <c:layout>
                <c:manualLayout>
                  <c:x val="9.3380028249295758E-3"/>
                  <c:y val="-2.2089274294868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446-474B-BD3E-8B4E9998B839}"/>
                </c:ext>
              </c:extLst>
            </c:dLbl>
            <c:dLbl>
              <c:idx val="2"/>
              <c:layout>
                <c:manualLayout>
                  <c:x val="1.0672003228490958E-2"/>
                  <c:y val="-2.2089274294868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46-474B-BD3E-8B4E9998B839}"/>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Outreach Resources *</c:v>
                </c:pt>
                <c:pt idx="1">
                  <c:v>Demographic Reports **</c:v>
                </c:pt>
                <c:pt idx="2">
                  <c:v>CMPT Downloads</c:v>
                </c:pt>
              </c:strCache>
            </c:strRef>
          </c:cat>
          <c:val>
            <c:numRef>
              <c:f>Sheet1!$C$2:$C$4</c:f>
              <c:numCache>
                <c:formatCode>General</c:formatCode>
                <c:ptCount val="3"/>
                <c:pt idx="0">
                  <c:v>1040</c:v>
                </c:pt>
                <c:pt idx="1">
                  <c:v>411</c:v>
                </c:pt>
                <c:pt idx="2">
                  <c:v>1247</c:v>
                </c:pt>
              </c:numCache>
            </c:numRef>
          </c:val>
          <c:extLst>
            <c:ext xmlns:c16="http://schemas.microsoft.com/office/drawing/2014/chart" uri="{C3380CC4-5D6E-409C-BE32-E72D297353CC}">
              <c16:uniqueId val="{00000001-F446-474B-BD3E-8B4E9998B839}"/>
            </c:ext>
          </c:extLst>
        </c:ser>
        <c:dLbls>
          <c:showLegendKey val="0"/>
          <c:showVal val="0"/>
          <c:showCatName val="0"/>
          <c:showSerName val="0"/>
          <c:showPercent val="0"/>
          <c:showBubbleSize val="0"/>
        </c:dLbls>
        <c:gapWidth val="150"/>
        <c:shape val="box"/>
        <c:axId val="781345967"/>
        <c:axId val="781352623"/>
        <c:axId val="0"/>
      </c:bar3DChart>
      <c:catAx>
        <c:axId val="78134596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1352623"/>
        <c:crosses val="autoZero"/>
        <c:auto val="1"/>
        <c:lblAlgn val="ctr"/>
        <c:lblOffset val="100"/>
        <c:noMultiLvlLbl val="0"/>
      </c:catAx>
      <c:valAx>
        <c:axId val="7813526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1345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Engage people with story of God's work</c:v>
                </c:pt>
                <c:pt idx="1">
                  <c:v>Equip the UMC</c:v>
                </c:pt>
                <c:pt idx="2">
                  <c:v>Claim our role</c:v>
                </c:pt>
                <c:pt idx="3">
                  <c:v>Nurture our people</c:v>
                </c:pt>
                <c:pt idx="4">
                  <c:v>Personal Development</c:v>
                </c:pt>
              </c:strCache>
            </c:strRef>
          </c:cat>
          <c:val>
            <c:numRef>
              <c:f>Sheet1!$B$2:$B$6</c:f>
              <c:numCache>
                <c:formatCode>General</c:formatCode>
                <c:ptCount val="5"/>
                <c:pt idx="0">
                  <c:v>95</c:v>
                </c:pt>
                <c:pt idx="1">
                  <c:v>98</c:v>
                </c:pt>
                <c:pt idx="2">
                  <c:v>94</c:v>
                </c:pt>
                <c:pt idx="3">
                  <c:v>98</c:v>
                </c:pt>
                <c:pt idx="4">
                  <c:v>97</c:v>
                </c:pt>
              </c:numCache>
            </c:numRef>
          </c:val>
          <c:extLst>
            <c:ext xmlns:c16="http://schemas.microsoft.com/office/drawing/2014/chart" uri="{C3380CC4-5D6E-409C-BE32-E72D297353CC}">
              <c16:uniqueId val="{00000000-729B-4E11-8187-5546685D0D14}"/>
            </c:ext>
          </c:extLst>
        </c:ser>
        <c:dLbls>
          <c:showLegendKey val="0"/>
          <c:showVal val="0"/>
          <c:showCatName val="0"/>
          <c:showSerName val="0"/>
          <c:showPercent val="0"/>
          <c:showBubbleSize val="0"/>
        </c:dLbls>
        <c:gapWidth val="150"/>
        <c:shape val="box"/>
        <c:axId val="351648095"/>
        <c:axId val="351634783"/>
        <c:axId val="0"/>
      </c:bar3DChart>
      <c:catAx>
        <c:axId val="35164809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1634783"/>
        <c:crosses val="autoZero"/>
        <c:auto val="1"/>
        <c:lblAlgn val="ctr"/>
        <c:lblOffset val="100"/>
        <c:noMultiLvlLbl val="0"/>
      </c:catAx>
      <c:valAx>
        <c:axId val="351634783"/>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164809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4950588940170292E-2"/>
          <c:y val="4.7676826724496087E-2"/>
          <c:w val="0.92037540662065453"/>
          <c:h val="0.64596985202218737"/>
        </c:manualLayout>
      </c:layout>
      <c:bar3DChart>
        <c:barDir val="col"/>
        <c:grouping val="clustered"/>
        <c:varyColors val="0"/>
        <c:ser>
          <c:idx val="0"/>
          <c:order val="0"/>
          <c:tx>
            <c:strRef>
              <c:f>Sheet1!$B$1</c:f>
              <c:strCache>
                <c:ptCount val="1"/>
                <c:pt idx="0">
                  <c:v>Page Views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Sheet1!$B$2:$B$6</c:f>
              <c:numCache>
                <c:formatCode>General</c:formatCode>
                <c:ptCount val="5"/>
                <c:pt idx="0">
                  <c:v>1077</c:v>
                </c:pt>
                <c:pt idx="1">
                  <c:v>1323</c:v>
                </c:pt>
                <c:pt idx="2">
                  <c:v>1532</c:v>
                </c:pt>
                <c:pt idx="3">
                  <c:v>1311</c:v>
                </c:pt>
                <c:pt idx="4">
                  <c:v>1732</c:v>
                </c:pt>
              </c:numCache>
            </c:numRef>
          </c:val>
          <c:extLst>
            <c:ext xmlns:c16="http://schemas.microsoft.com/office/drawing/2014/chart" uri="{C3380CC4-5D6E-409C-BE32-E72D297353CC}">
              <c16:uniqueId val="{00000000-0495-4CD1-A3AA-B37C31D34EDB}"/>
            </c:ext>
          </c:extLst>
        </c:ser>
        <c:ser>
          <c:idx val="1"/>
          <c:order val="1"/>
          <c:tx>
            <c:strRef>
              <c:f>Sheet1!$C$1</c:f>
              <c:strCache>
                <c:ptCount val="1"/>
                <c:pt idx="0">
                  <c:v>Sessions</c:v>
                </c:pt>
              </c:strCache>
            </c:strRef>
          </c:tx>
          <c:spPr>
            <a:solidFill>
              <a:schemeClr val="accent2"/>
            </a:solidFill>
            <a:ln>
              <a:noFill/>
            </a:ln>
            <a:effectLst/>
            <a:sp3d/>
          </c:spPr>
          <c:invertIfNegative val="0"/>
          <c:dLbls>
            <c:dLbl>
              <c:idx val="0"/>
              <c:layout>
                <c:manualLayout>
                  <c:x val="1.3340004035613794E-2"/>
                  <c:y val="-1.84077285790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495-4CD1-A3AA-B37C31D34EDB}"/>
                </c:ext>
              </c:extLst>
            </c:dLbl>
            <c:dLbl>
              <c:idx val="1"/>
              <c:layout>
                <c:manualLayout>
                  <c:x val="1.2006003632052486E-2"/>
                  <c:y val="-2.2089274294868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495-4CD1-A3AA-B37C31D34EDB}"/>
                </c:ext>
              </c:extLst>
            </c:dLbl>
            <c:dLbl>
              <c:idx val="2"/>
              <c:layout>
                <c:manualLayout>
                  <c:x val="1.6008004842736585E-2"/>
                  <c:y val="-2.20892742948680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495-4CD1-A3AA-B37C31D34EDB}"/>
                </c:ext>
              </c:extLst>
            </c:dLbl>
            <c:dLbl>
              <c:idx val="3"/>
              <c:layout>
                <c:manualLayout>
                  <c:x val="1.2006003632052339E-2"/>
                  <c:y val="-1.4726182863245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495-4CD1-A3AA-B37C31D34EDB}"/>
                </c:ext>
              </c:extLst>
            </c:dLbl>
            <c:dLbl>
              <c:idx val="4"/>
              <c:layout>
                <c:manualLayout>
                  <c:x val="1.4674004439175103E-2"/>
                  <c:y val="-7.36309143162274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495-4CD1-A3AA-B37C31D34E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Sheet1!$C$2:$C$6</c:f>
              <c:numCache>
                <c:formatCode>General</c:formatCode>
                <c:ptCount val="5"/>
                <c:pt idx="0">
                  <c:v>565</c:v>
                </c:pt>
                <c:pt idx="1">
                  <c:v>706</c:v>
                </c:pt>
                <c:pt idx="2">
                  <c:v>975</c:v>
                </c:pt>
                <c:pt idx="3">
                  <c:v>895</c:v>
                </c:pt>
                <c:pt idx="4">
                  <c:v>955</c:v>
                </c:pt>
              </c:numCache>
            </c:numRef>
          </c:val>
          <c:extLst>
            <c:ext xmlns:c16="http://schemas.microsoft.com/office/drawing/2014/chart" uri="{C3380CC4-5D6E-409C-BE32-E72D297353CC}">
              <c16:uniqueId val="{00000001-0495-4CD1-A3AA-B37C31D34EDB}"/>
            </c:ext>
          </c:extLst>
        </c:ser>
        <c:ser>
          <c:idx val="2"/>
          <c:order val="2"/>
          <c:tx>
            <c:strRef>
              <c:f>Sheet1!$D$1</c:f>
              <c:strCache>
                <c:ptCount val="1"/>
                <c:pt idx="0">
                  <c:v>Users</c:v>
                </c:pt>
              </c:strCache>
            </c:strRef>
          </c:tx>
          <c:spPr>
            <a:solidFill>
              <a:schemeClr val="accent3"/>
            </a:solidFill>
            <a:ln>
              <a:noFill/>
            </a:ln>
            <a:effectLst/>
            <a:sp3d/>
          </c:spPr>
          <c:invertIfNegative val="0"/>
          <c:dLbls>
            <c:dLbl>
              <c:idx val="0"/>
              <c:layout>
                <c:manualLayout>
                  <c:x val="1.067200322849105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495-4CD1-A3AA-B37C31D34EDB}"/>
                </c:ext>
              </c:extLst>
            </c:dLbl>
            <c:dLbl>
              <c:idx val="1"/>
              <c:layout>
                <c:manualLayout>
                  <c:x val="1.2006003632052486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495-4CD1-A3AA-B37C31D34EDB}"/>
                </c:ext>
              </c:extLst>
            </c:dLbl>
            <c:dLbl>
              <c:idx val="2"/>
              <c:layout>
                <c:manualLayout>
                  <c:x val="1.3340004035613721E-2"/>
                  <c:y val="-1.84077285790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495-4CD1-A3AA-B37C31D34EDB}"/>
                </c:ext>
              </c:extLst>
            </c:dLbl>
            <c:dLbl>
              <c:idx val="3"/>
              <c:layout>
                <c:manualLayout>
                  <c:x val="1.0672003228490958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495-4CD1-A3AA-B37C31D34EDB}"/>
                </c:ext>
              </c:extLst>
            </c:dLbl>
            <c:dLbl>
              <c:idx val="4"/>
              <c:layout>
                <c:manualLayout>
                  <c:x val="1.4674004439175103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495-4CD1-A3AA-B37C31D34E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2014</c:v>
                </c:pt>
                <c:pt idx="1">
                  <c:v>2015</c:v>
                </c:pt>
                <c:pt idx="2">
                  <c:v>2016</c:v>
                </c:pt>
                <c:pt idx="3">
                  <c:v>2017</c:v>
                </c:pt>
                <c:pt idx="4">
                  <c:v>2018</c:v>
                </c:pt>
              </c:numCache>
            </c:numRef>
          </c:cat>
          <c:val>
            <c:numRef>
              <c:f>Sheet1!$D$2:$D$6</c:f>
              <c:numCache>
                <c:formatCode>General</c:formatCode>
                <c:ptCount val="5"/>
                <c:pt idx="0">
                  <c:v>405</c:v>
                </c:pt>
                <c:pt idx="1">
                  <c:v>478</c:v>
                </c:pt>
                <c:pt idx="2">
                  <c:v>708</c:v>
                </c:pt>
                <c:pt idx="3">
                  <c:v>657</c:v>
                </c:pt>
                <c:pt idx="4">
                  <c:v>725</c:v>
                </c:pt>
              </c:numCache>
            </c:numRef>
          </c:val>
          <c:extLst>
            <c:ext xmlns:c16="http://schemas.microsoft.com/office/drawing/2014/chart" uri="{C3380CC4-5D6E-409C-BE32-E72D297353CC}">
              <c16:uniqueId val="{00000002-0495-4CD1-A3AA-B37C31D34EDB}"/>
            </c:ext>
          </c:extLst>
        </c:ser>
        <c:dLbls>
          <c:showLegendKey val="0"/>
          <c:showVal val="0"/>
          <c:showCatName val="0"/>
          <c:showSerName val="0"/>
          <c:showPercent val="0"/>
          <c:showBubbleSize val="0"/>
        </c:dLbls>
        <c:gapWidth val="150"/>
        <c:shape val="box"/>
        <c:axId val="271600559"/>
        <c:axId val="271598479"/>
        <c:axId val="0"/>
      </c:bar3DChart>
      <c:catAx>
        <c:axId val="27160055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598479"/>
        <c:crosses val="autoZero"/>
        <c:auto val="1"/>
        <c:lblAlgn val="ctr"/>
        <c:lblOffset val="100"/>
        <c:noMultiLvlLbl val="0"/>
      </c:catAx>
      <c:valAx>
        <c:axId val="271598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1600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smtClean="0"/>
              <a:t>UMNS Page Views* 2014-18 </a:t>
            </a:r>
          </a:p>
          <a:p>
            <a:pPr>
              <a:defRPr/>
            </a:pPr>
            <a:r>
              <a:rPr lang="en-US" sz="1200" dirty="0" smtClean="0"/>
              <a:t>(</a:t>
            </a:r>
            <a:r>
              <a:rPr lang="en-US" sz="1200" baseline="0" dirty="0" smtClean="0"/>
              <a:t>in ‘000’s)</a:t>
            </a:r>
            <a:endParaRPr lang="en-US"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991426071741033"/>
          <c:y val="0.17171296296296296"/>
          <c:w val="0.83953018372703414"/>
          <c:h val="0.65144320501603969"/>
        </c:manualLayout>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Dataset2!$A$18:$A$22</c:f>
              <c:strCache>
                <c:ptCount val="5"/>
                <c:pt idx="0">
                  <c:v>2014</c:v>
                </c:pt>
                <c:pt idx="1">
                  <c:v>2015</c:v>
                </c:pt>
                <c:pt idx="2">
                  <c:v>2016</c:v>
                </c:pt>
                <c:pt idx="3">
                  <c:v>2017</c:v>
                </c:pt>
                <c:pt idx="4">
                  <c:v>2018</c:v>
                </c:pt>
              </c:strCache>
            </c:strRef>
          </c:cat>
          <c:val>
            <c:numRef>
              <c:f>Dataset2!$B$18:$B$22</c:f>
              <c:numCache>
                <c:formatCode>General</c:formatCode>
                <c:ptCount val="5"/>
                <c:pt idx="0">
                  <c:v>1545</c:v>
                </c:pt>
                <c:pt idx="1">
                  <c:v>1933</c:v>
                </c:pt>
                <c:pt idx="2">
                  <c:v>3503</c:v>
                </c:pt>
                <c:pt idx="3">
                  <c:v>3041</c:v>
                </c:pt>
                <c:pt idx="4">
                  <c:v>4185</c:v>
                </c:pt>
              </c:numCache>
            </c:numRef>
          </c:val>
          <c:extLst>
            <c:ext xmlns:c16="http://schemas.microsoft.com/office/drawing/2014/chart" uri="{C3380CC4-5D6E-409C-BE32-E72D297353CC}">
              <c16:uniqueId val="{00000000-8F2E-4A9C-B011-A9C75AD705B2}"/>
            </c:ext>
          </c:extLst>
        </c:ser>
        <c:dLbls>
          <c:showLegendKey val="0"/>
          <c:showVal val="0"/>
          <c:showCatName val="0"/>
          <c:showSerName val="0"/>
          <c:showPercent val="0"/>
          <c:showBubbleSize val="0"/>
        </c:dLbls>
        <c:gapWidth val="150"/>
        <c:shape val="box"/>
        <c:axId val="1315206735"/>
        <c:axId val="1315207567"/>
        <c:axId val="0"/>
      </c:bar3DChart>
      <c:catAx>
        <c:axId val="13152067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5207567"/>
        <c:crosses val="autoZero"/>
        <c:auto val="1"/>
        <c:lblAlgn val="ctr"/>
        <c:lblOffset val="100"/>
        <c:noMultiLvlLbl val="0"/>
      </c:catAx>
      <c:valAx>
        <c:axId val="1315207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52067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UMNS</a:t>
            </a:r>
            <a:r>
              <a:rPr lang="en-US" baseline="0"/>
              <a:t> Page Views 2017-18 By Month</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Dataset2!$B$1</c:f>
              <c:strCache>
                <c:ptCount val="1"/>
                <c:pt idx="0">
                  <c:v>2017</c:v>
                </c:pt>
              </c:strCache>
            </c:strRef>
          </c:tx>
          <c:spPr>
            <a:solidFill>
              <a:schemeClr val="accent1"/>
            </a:solidFill>
            <a:ln>
              <a:noFill/>
            </a:ln>
            <a:effectLst/>
            <a:sp3d/>
          </c:spPr>
          <c:invertIfNegative val="0"/>
          <c:cat>
            <c:strRef>
              <c:f>Dataset2!$A$2:$A$13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Dataset2!$B$2:$B$13</c:f>
              <c:numCache>
                <c:formatCode>General</c:formatCode>
                <c:ptCount val="12"/>
                <c:pt idx="0">
                  <c:v>384036</c:v>
                </c:pt>
                <c:pt idx="1">
                  <c:v>267328</c:v>
                </c:pt>
                <c:pt idx="2">
                  <c:v>267629</c:v>
                </c:pt>
                <c:pt idx="3">
                  <c:v>462490</c:v>
                </c:pt>
                <c:pt idx="4">
                  <c:v>280218</c:v>
                </c:pt>
                <c:pt idx="5">
                  <c:v>185819</c:v>
                </c:pt>
                <c:pt idx="6">
                  <c:v>209787</c:v>
                </c:pt>
                <c:pt idx="7">
                  <c:v>213926</c:v>
                </c:pt>
                <c:pt idx="8">
                  <c:v>173707</c:v>
                </c:pt>
                <c:pt idx="9">
                  <c:v>228752</c:v>
                </c:pt>
                <c:pt idx="10">
                  <c:v>231850</c:v>
                </c:pt>
                <c:pt idx="11">
                  <c:v>135480</c:v>
                </c:pt>
              </c:numCache>
            </c:numRef>
          </c:val>
          <c:extLst>
            <c:ext xmlns:c16="http://schemas.microsoft.com/office/drawing/2014/chart" uri="{C3380CC4-5D6E-409C-BE32-E72D297353CC}">
              <c16:uniqueId val="{00000000-1A07-4181-82AD-4C4829929B12}"/>
            </c:ext>
          </c:extLst>
        </c:ser>
        <c:ser>
          <c:idx val="1"/>
          <c:order val="1"/>
          <c:tx>
            <c:strRef>
              <c:f>Dataset2!$C$1</c:f>
              <c:strCache>
                <c:ptCount val="1"/>
                <c:pt idx="0">
                  <c:v>2018 umc</c:v>
                </c:pt>
              </c:strCache>
            </c:strRef>
          </c:tx>
          <c:spPr>
            <a:solidFill>
              <a:schemeClr val="accent2"/>
            </a:solidFill>
            <a:ln>
              <a:noFill/>
            </a:ln>
            <a:effectLst/>
            <a:sp3d/>
          </c:spPr>
          <c:invertIfNegative val="0"/>
          <c:cat>
            <c:strRef>
              <c:f>Dataset2!$A$2:$A$13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Dataset2!$C$2:$C$13</c:f>
            </c:numRef>
          </c:val>
          <c:extLst>
            <c:ext xmlns:c16="http://schemas.microsoft.com/office/drawing/2014/chart" uri="{C3380CC4-5D6E-409C-BE32-E72D297353CC}">
              <c16:uniqueId val="{00000001-1A07-4181-82AD-4C4829929B12}"/>
            </c:ext>
          </c:extLst>
        </c:ser>
        <c:ser>
          <c:idx val="2"/>
          <c:order val="2"/>
          <c:tx>
            <c:strRef>
              <c:f>Dataset2!$D$1</c:f>
              <c:strCache>
                <c:ptCount val="1"/>
                <c:pt idx="0">
                  <c:v>2018 umnews</c:v>
                </c:pt>
              </c:strCache>
            </c:strRef>
          </c:tx>
          <c:spPr>
            <a:solidFill>
              <a:schemeClr val="accent3"/>
            </a:solidFill>
            <a:ln>
              <a:noFill/>
            </a:ln>
            <a:effectLst/>
            <a:sp3d/>
          </c:spPr>
          <c:invertIfNegative val="0"/>
          <c:cat>
            <c:strRef>
              <c:f>Dataset2!$A$2:$A$13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Dataset2!$D$2:$D$13</c:f>
            </c:numRef>
          </c:val>
          <c:extLst>
            <c:ext xmlns:c16="http://schemas.microsoft.com/office/drawing/2014/chart" uri="{C3380CC4-5D6E-409C-BE32-E72D297353CC}">
              <c16:uniqueId val="{00000002-1A07-4181-82AD-4C4829929B12}"/>
            </c:ext>
          </c:extLst>
        </c:ser>
        <c:ser>
          <c:idx val="3"/>
          <c:order val="3"/>
          <c:tx>
            <c:strRef>
              <c:f>Dataset2!$E$1</c:f>
              <c:strCache>
                <c:ptCount val="1"/>
                <c:pt idx="0">
                  <c:v>2018</c:v>
                </c:pt>
              </c:strCache>
            </c:strRef>
          </c:tx>
          <c:spPr>
            <a:solidFill>
              <a:schemeClr val="accent4"/>
            </a:solidFill>
            <a:ln>
              <a:noFill/>
            </a:ln>
            <a:effectLst/>
            <a:sp3d/>
          </c:spPr>
          <c:invertIfNegative val="0"/>
          <c:cat>
            <c:strRef>
              <c:f>Dataset2!$A$2:$A$13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Dataset2!$E$2:$E$13</c:f>
              <c:numCache>
                <c:formatCode>General</c:formatCode>
                <c:ptCount val="12"/>
                <c:pt idx="0">
                  <c:v>536669</c:v>
                </c:pt>
                <c:pt idx="1">
                  <c:v>416043</c:v>
                </c:pt>
                <c:pt idx="2">
                  <c:v>581206</c:v>
                </c:pt>
                <c:pt idx="3">
                  <c:v>375568</c:v>
                </c:pt>
                <c:pt idx="4">
                  <c:v>504910</c:v>
                </c:pt>
                <c:pt idx="5">
                  <c:v>424782</c:v>
                </c:pt>
                <c:pt idx="6">
                  <c:v>237942</c:v>
                </c:pt>
                <c:pt idx="7">
                  <c:v>184690</c:v>
                </c:pt>
                <c:pt idx="8">
                  <c:v>206377</c:v>
                </c:pt>
                <c:pt idx="9">
                  <c:v>299319</c:v>
                </c:pt>
                <c:pt idx="10">
                  <c:v>241438</c:v>
                </c:pt>
                <c:pt idx="11">
                  <c:v>176365</c:v>
                </c:pt>
              </c:numCache>
            </c:numRef>
          </c:val>
          <c:extLst>
            <c:ext xmlns:c16="http://schemas.microsoft.com/office/drawing/2014/chart" uri="{C3380CC4-5D6E-409C-BE32-E72D297353CC}">
              <c16:uniqueId val="{00000003-1A07-4181-82AD-4C4829929B12}"/>
            </c:ext>
          </c:extLst>
        </c:ser>
        <c:dLbls>
          <c:showLegendKey val="0"/>
          <c:showVal val="0"/>
          <c:showCatName val="0"/>
          <c:showSerName val="0"/>
          <c:showPercent val="0"/>
          <c:showBubbleSize val="0"/>
        </c:dLbls>
        <c:gapWidth val="150"/>
        <c:shape val="box"/>
        <c:axId val="1307732719"/>
        <c:axId val="1307733135"/>
        <c:axId val="0"/>
      </c:bar3DChart>
      <c:catAx>
        <c:axId val="13077327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7733135"/>
        <c:crosses val="autoZero"/>
        <c:auto val="1"/>
        <c:lblAlgn val="ctr"/>
        <c:lblOffset val="100"/>
        <c:noMultiLvlLbl val="0"/>
      </c:catAx>
      <c:valAx>
        <c:axId val="13077331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77327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19626079348777E-2"/>
          <c:y val="4.758858079974481E-2"/>
          <c:w val="0.94348006770892767"/>
          <c:h val="0.83765958884370739"/>
        </c:manualLayout>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Lbls>
            <c:dLbl>
              <c:idx val="0"/>
              <c:layout>
                <c:manualLayout>
                  <c:x val="0"/>
                  <c:y val="-3.79423524442367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CF-40B7-A958-44C9A8F520B1}"/>
                </c:ext>
              </c:extLst>
            </c:dLbl>
            <c:dLbl>
              <c:idx val="1"/>
              <c:layout>
                <c:manualLayout>
                  <c:x val="6.0386473429951248E-3"/>
                  <c:y val="-3.50237099485261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DCF-40B7-A958-44C9A8F520B1}"/>
                </c:ext>
              </c:extLst>
            </c:dLbl>
            <c:dLbl>
              <c:idx val="2"/>
              <c:layout>
                <c:manualLayout>
                  <c:x val="-1.2077294685990338E-3"/>
                  <c:y val="-4.0860994939947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DCF-40B7-A958-44C9A8F520B1}"/>
                </c:ext>
              </c:extLst>
            </c:dLbl>
            <c:dLbl>
              <c:idx val="3"/>
              <c:layout>
                <c:manualLayout>
                  <c:x val="1.2077294685989453E-3"/>
                  <c:y val="-4.3779637435657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DCF-40B7-A958-44C9A8F520B1}"/>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 trust UM News to provide objective coverage</c:v>
                </c:pt>
                <c:pt idx="1">
                  <c:v>I believe UM News is fair</c:v>
                </c:pt>
                <c:pt idx="2">
                  <c:v>I consider UM News to be a faithful ministry</c:v>
                </c:pt>
                <c:pt idx="3">
                  <c:v>UM News is global in coverage</c:v>
                </c:pt>
              </c:strCache>
            </c:strRef>
          </c:cat>
          <c:val>
            <c:numRef>
              <c:f>Sheet1!$B$2:$B$5</c:f>
              <c:numCache>
                <c:formatCode>General</c:formatCode>
                <c:ptCount val="4"/>
                <c:pt idx="0">
                  <c:v>90</c:v>
                </c:pt>
                <c:pt idx="1">
                  <c:v>91</c:v>
                </c:pt>
                <c:pt idx="2">
                  <c:v>96</c:v>
                </c:pt>
                <c:pt idx="3">
                  <c:v>99</c:v>
                </c:pt>
              </c:numCache>
            </c:numRef>
          </c:val>
          <c:extLst>
            <c:ext xmlns:c16="http://schemas.microsoft.com/office/drawing/2014/chart" uri="{C3380CC4-5D6E-409C-BE32-E72D297353CC}">
              <c16:uniqueId val="{00000000-8DCF-40B7-A958-44C9A8F520B1}"/>
            </c:ext>
          </c:extLst>
        </c:ser>
        <c:dLbls>
          <c:showLegendKey val="0"/>
          <c:showVal val="0"/>
          <c:showCatName val="0"/>
          <c:showSerName val="0"/>
          <c:showPercent val="0"/>
          <c:showBubbleSize val="0"/>
        </c:dLbls>
        <c:gapWidth val="150"/>
        <c:shape val="box"/>
        <c:axId val="353239311"/>
        <c:axId val="353245967"/>
        <c:axId val="0"/>
      </c:bar3DChart>
      <c:catAx>
        <c:axId val="35323931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53245967"/>
        <c:crosses val="autoZero"/>
        <c:auto val="1"/>
        <c:lblAlgn val="ctr"/>
        <c:lblOffset val="100"/>
        <c:noMultiLvlLbl val="0"/>
      </c:catAx>
      <c:valAx>
        <c:axId val="35324596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323931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UM Now helps me grow in my faith</c:v>
                </c:pt>
                <c:pt idx="1">
                  <c:v>DD makes me feel well-informed on the issues facing the UMC</c:v>
                </c:pt>
                <c:pt idx="2">
                  <c:v>Because of DD I feel more connected to the work of the church</c:v>
                </c:pt>
                <c:pt idx="3">
                  <c:v>I have shared DD information</c:v>
                </c:pt>
              </c:strCache>
            </c:strRef>
          </c:cat>
          <c:val>
            <c:numRef>
              <c:f>Sheet1!$B$2:$B$5</c:f>
              <c:numCache>
                <c:formatCode>General</c:formatCode>
                <c:ptCount val="4"/>
                <c:pt idx="0">
                  <c:v>94</c:v>
                </c:pt>
                <c:pt idx="1">
                  <c:v>97</c:v>
                </c:pt>
                <c:pt idx="2">
                  <c:v>93</c:v>
                </c:pt>
                <c:pt idx="3">
                  <c:v>93</c:v>
                </c:pt>
              </c:numCache>
            </c:numRef>
          </c:val>
          <c:extLst>
            <c:ext xmlns:c16="http://schemas.microsoft.com/office/drawing/2014/chart" uri="{C3380CC4-5D6E-409C-BE32-E72D297353CC}">
              <c16:uniqueId val="{00000000-F737-4F04-AEF1-8119FE905154}"/>
            </c:ext>
          </c:extLst>
        </c:ser>
        <c:dLbls>
          <c:showLegendKey val="0"/>
          <c:showVal val="0"/>
          <c:showCatName val="0"/>
          <c:showSerName val="0"/>
          <c:showPercent val="0"/>
          <c:showBubbleSize val="0"/>
        </c:dLbls>
        <c:gapWidth val="219"/>
        <c:overlap val="-27"/>
        <c:axId val="487762271"/>
        <c:axId val="487763103"/>
      </c:barChart>
      <c:catAx>
        <c:axId val="487762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7763103"/>
        <c:crosses val="autoZero"/>
        <c:auto val="1"/>
        <c:lblAlgn val="ctr"/>
        <c:lblOffset val="100"/>
        <c:noMultiLvlLbl val="0"/>
      </c:catAx>
      <c:valAx>
        <c:axId val="487763103"/>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77622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2017</c:v>
                </c:pt>
              </c:strCache>
            </c:strRef>
          </c:tx>
          <c:spPr>
            <a:solidFill>
              <a:schemeClr val="accent1"/>
            </a:solidFill>
            <a:ln>
              <a:noFill/>
            </a:ln>
            <a:effectLst/>
            <a:sp3d/>
          </c:spPr>
          <c:invertIfNegative val="0"/>
          <c:cat>
            <c:strRef>
              <c:f>Sheet1!$A$2:$A$8</c:f>
              <c:strCache>
                <c:ptCount val="7"/>
                <c:pt idx="0">
                  <c:v>UMNow</c:v>
                </c:pt>
                <c:pt idx="1">
                  <c:v>MyCom</c:v>
                </c:pt>
                <c:pt idx="2">
                  <c:v>Weekly Digest</c:v>
                </c:pt>
                <c:pt idx="3">
                  <c:v>Daily Digest</c:v>
                </c:pt>
                <c:pt idx="4">
                  <c:v>Compass</c:v>
                </c:pt>
                <c:pt idx="5">
                  <c:v>Giving Notes</c:v>
                </c:pt>
                <c:pt idx="6">
                  <c:v>Mission Moments</c:v>
                </c:pt>
              </c:strCache>
            </c:strRef>
          </c:cat>
          <c:val>
            <c:numRef>
              <c:f>Sheet1!$B$2:$B$8</c:f>
              <c:numCache>
                <c:formatCode>General</c:formatCode>
                <c:ptCount val="7"/>
                <c:pt idx="0">
                  <c:v>50501</c:v>
                </c:pt>
                <c:pt idx="1">
                  <c:v>31065</c:v>
                </c:pt>
                <c:pt idx="2">
                  <c:v>20486</c:v>
                </c:pt>
                <c:pt idx="3">
                  <c:v>20486</c:v>
                </c:pt>
                <c:pt idx="4">
                  <c:v>9000</c:v>
                </c:pt>
                <c:pt idx="5">
                  <c:v>7744</c:v>
                </c:pt>
                <c:pt idx="6">
                  <c:v>0</c:v>
                </c:pt>
              </c:numCache>
            </c:numRef>
          </c:val>
          <c:extLst>
            <c:ext xmlns:c16="http://schemas.microsoft.com/office/drawing/2014/chart" uri="{C3380CC4-5D6E-409C-BE32-E72D297353CC}">
              <c16:uniqueId val="{00000000-8AC7-4269-BD10-1B1A1772481A}"/>
            </c:ext>
          </c:extLst>
        </c:ser>
        <c:ser>
          <c:idx val="1"/>
          <c:order val="1"/>
          <c:tx>
            <c:strRef>
              <c:f>Sheet1!$C$1</c:f>
              <c:strCache>
                <c:ptCount val="1"/>
                <c:pt idx="0">
                  <c:v>2018</c:v>
                </c:pt>
              </c:strCache>
            </c:strRef>
          </c:tx>
          <c:spPr>
            <a:solidFill>
              <a:schemeClr val="accent2"/>
            </a:solidFill>
            <a:ln>
              <a:noFill/>
            </a:ln>
            <a:effectLst/>
            <a:sp3d/>
          </c:spPr>
          <c:invertIfNegative val="0"/>
          <c:cat>
            <c:strRef>
              <c:f>Sheet1!$A$2:$A$8</c:f>
              <c:strCache>
                <c:ptCount val="7"/>
                <c:pt idx="0">
                  <c:v>UMNow</c:v>
                </c:pt>
                <c:pt idx="1">
                  <c:v>MyCom</c:v>
                </c:pt>
                <c:pt idx="2">
                  <c:v>Weekly Digest</c:v>
                </c:pt>
                <c:pt idx="3">
                  <c:v>Daily Digest</c:v>
                </c:pt>
                <c:pt idx="4">
                  <c:v>Compass</c:v>
                </c:pt>
                <c:pt idx="5">
                  <c:v>Giving Notes</c:v>
                </c:pt>
                <c:pt idx="6">
                  <c:v>Mission Moments</c:v>
                </c:pt>
              </c:strCache>
            </c:strRef>
          </c:cat>
          <c:val>
            <c:numRef>
              <c:f>Sheet1!$C$2:$C$8</c:f>
              <c:numCache>
                <c:formatCode>General</c:formatCode>
                <c:ptCount val="7"/>
                <c:pt idx="0">
                  <c:v>57293</c:v>
                </c:pt>
                <c:pt idx="1">
                  <c:v>51165</c:v>
                </c:pt>
                <c:pt idx="2">
                  <c:v>39816</c:v>
                </c:pt>
                <c:pt idx="3">
                  <c:v>37705</c:v>
                </c:pt>
                <c:pt idx="4">
                  <c:v>10276</c:v>
                </c:pt>
                <c:pt idx="5">
                  <c:v>7941</c:v>
                </c:pt>
                <c:pt idx="6">
                  <c:v>2271</c:v>
                </c:pt>
              </c:numCache>
            </c:numRef>
          </c:val>
          <c:extLst>
            <c:ext xmlns:c16="http://schemas.microsoft.com/office/drawing/2014/chart" uri="{C3380CC4-5D6E-409C-BE32-E72D297353CC}">
              <c16:uniqueId val="{00000001-8AC7-4269-BD10-1B1A1772481A}"/>
            </c:ext>
          </c:extLst>
        </c:ser>
        <c:dLbls>
          <c:showLegendKey val="0"/>
          <c:showVal val="0"/>
          <c:showCatName val="0"/>
          <c:showSerName val="0"/>
          <c:showPercent val="0"/>
          <c:showBubbleSize val="0"/>
        </c:dLbls>
        <c:gapWidth val="150"/>
        <c:shape val="box"/>
        <c:axId val="1782318831"/>
        <c:axId val="1782340463"/>
        <c:axId val="0"/>
      </c:bar3DChart>
      <c:catAx>
        <c:axId val="17823188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2340463"/>
        <c:crosses val="autoZero"/>
        <c:auto val="1"/>
        <c:lblAlgn val="ctr"/>
        <c:lblOffset val="100"/>
        <c:noMultiLvlLbl val="0"/>
      </c:catAx>
      <c:valAx>
        <c:axId val="17823404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2318831"/>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Open Rate</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UMNow</c:v>
                </c:pt>
                <c:pt idx="1">
                  <c:v>Mission Moments</c:v>
                </c:pt>
                <c:pt idx="2">
                  <c:v>Weekly Digest</c:v>
                </c:pt>
                <c:pt idx="3">
                  <c:v>Daily Digest</c:v>
                </c:pt>
                <c:pt idx="4">
                  <c:v>MyCom</c:v>
                </c:pt>
                <c:pt idx="5">
                  <c:v>Giving Notes</c:v>
                </c:pt>
                <c:pt idx="6">
                  <c:v>Compass</c:v>
                </c:pt>
              </c:strCache>
            </c:strRef>
          </c:cat>
          <c:val>
            <c:numRef>
              <c:f>Sheet1!$B$2:$B$8</c:f>
              <c:numCache>
                <c:formatCode>General</c:formatCode>
                <c:ptCount val="7"/>
                <c:pt idx="0">
                  <c:v>43</c:v>
                </c:pt>
                <c:pt idx="1">
                  <c:v>43</c:v>
                </c:pt>
                <c:pt idx="2">
                  <c:v>37</c:v>
                </c:pt>
                <c:pt idx="3">
                  <c:v>40</c:v>
                </c:pt>
                <c:pt idx="4">
                  <c:v>34</c:v>
                </c:pt>
                <c:pt idx="5">
                  <c:v>31</c:v>
                </c:pt>
                <c:pt idx="6">
                  <c:v>19</c:v>
                </c:pt>
              </c:numCache>
            </c:numRef>
          </c:val>
          <c:extLst>
            <c:ext xmlns:c16="http://schemas.microsoft.com/office/drawing/2014/chart" uri="{C3380CC4-5D6E-409C-BE32-E72D297353CC}">
              <c16:uniqueId val="{00000000-C133-4587-9A9B-AE8E85B9F5B1}"/>
            </c:ext>
          </c:extLst>
        </c:ser>
        <c:ser>
          <c:idx val="1"/>
          <c:order val="1"/>
          <c:tx>
            <c:strRef>
              <c:f>Sheet1!$C$1</c:f>
              <c:strCache>
                <c:ptCount val="1"/>
                <c:pt idx="0">
                  <c:v>Click Through Rate</c:v>
                </c:pt>
              </c:strCache>
            </c:strRef>
          </c:tx>
          <c:spPr>
            <a:solidFill>
              <a:schemeClr val="accent2"/>
            </a:solidFill>
            <a:ln>
              <a:noFill/>
            </a:ln>
            <a:effectLst/>
            <a:sp3d/>
          </c:spPr>
          <c:invertIfNegative val="0"/>
          <c:dLbls>
            <c:dLbl>
              <c:idx val="0"/>
              <c:layout>
                <c:manualLayout>
                  <c:x val="5.3360016142455034E-3"/>
                  <c:y val="7.36309143162268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33-4587-9A9B-AE8E85B9F5B1}"/>
                </c:ext>
              </c:extLst>
            </c:dLbl>
            <c:dLbl>
              <c:idx val="1"/>
              <c:layout>
                <c:manualLayout>
                  <c:x val="1.6008004842736585E-2"/>
                  <c:y val="-3.6815457158113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33-4587-9A9B-AE8E85B9F5B1}"/>
                </c:ext>
              </c:extLst>
            </c:dLbl>
            <c:dLbl>
              <c:idx val="2"/>
              <c:layout>
                <c:manualLayout>
                  <c:x val="1.0005003026710313E-2"/>
                  <c:y val="-3.6815457158113404E-3"/>
                </c:manualLayout>
              </c:layout>
              <c:showLegendKey val="0"/>
              <c:showVal val="1"/>
              <c:showCatName val="0"/>
              <c:showSerName val="0"/>
              <c:showPercent val="0"/>
              <c:showBubbleSize val="0"/>
              <c:extLst>
                <c:ext xmlns:c15="http://schemas.microsoft.com/office/drawing/2012/chart" uri="{CE6537A1-D6FC-4f65-9D91-7224C49458BB}">
                  <c15:layout>
                    <c:manualLayout>
                      <c:w val="4.9358014931771124E-2"/>
                      <c:h val="9.0510946365966516E-2"/>
                    </c:manualLayout>
                  </c15:layout>
                </c:ext>
                <c:ext xmlns:c16="http://schemas.microsoft.com/office/drawing/2014/chart" uri="{C3380CC4-5D6E-409C-BE32-E72D297353CC}">
                  <c16:uniqueId val="{00000005-C133-4587-9A9B-AE8E85B9F5B1}"/>
                </c:ext>
              </c:extLst>
            </c:dLbl>
            <c:dLbl>
              <c:idx val="3"/>
              <c:layout>
                <c:manualLayout>
                  <c:x val="1.067200322849105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133-4587-9A9B-AE8E85B9F5B1}"/>
                </c:ext>
              </c:extLst>
            </c:dLbl>
            <c:dLbl>
              <c:idx val="4"/>
              <c:layout>
                <c:manualLayout>
                  <c:x val="6.67000201780691E-3"/>
                  <c:y val="-6.749422509082681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133-4587-9A9B-AE8E85B9F5B1}"/>
                </c:ext>
              </c:extLst>
            </c:dLbl>
            <c:dLbl>
              <c:idx val="5"/>
              <c:layout>
                <c:manualLayout>
                  <c:x val="1.334000403561372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E40-4C98-86C1-76CC20C14F2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UMNow</c:v>
                </c:pt>
                <c:pt idx="1">
                  <c:v>Mission Moments</c:v>
                </c:pt>
                <c:pt idx="2">
                  <c:v>Weekly Digest</c:v>
                </c:pt>
                <c:pt idx="3">
                  <c:v>Daily Digest</c:v>
                </c:pt>
                <c:pt idx="4">
                  <c:v>MyCom</c:v>
                </c:pt>
                <c:pt idx="5">
                  <c:v>Giving Notes</c:v>
                </c:pt>
                <c:pt idx="6">
                  <c:v>Compass</c:v>
                </c:pt>
              </c:strCache>
            </c:strRef>
          </c:cat>
          <c:val>
            <c:numRef>
              <c:f>Sheet1!$C$2:$C$8</c:f>
              <c:numCache>
                <c:formatCode>General</c:formatCode>
                <c:ptCount val="7"/>
                <c:pt idx="0">
                  <c:v>29</c:v>
                </c:pt>
                <c:pt idx="1">
                  <c:v>33</c:v>
                </c:pt>
                <c:pt idx="2">
                  <c:v>24</c:v>
                </c:pt>
                <c:pt idx="3">
                  <c:v>21</c:v>
                </c:pt>
                <c:pt idx="4">
                  <c:v>15</c:v>
                </c:pt>
                <c:pt idx="5">
                  <c:v>17</c:v>
                </c:pt>
                <c:pt idx="6">
                  <c:v>20</c:v>
                </c:pt>
              </c:numCache>
            </c:numRef>
          </c:val>
          <c:extLst>
            <c:ext xmlns:c16="http://schemas.microsoft.com/office/drawing/2014/chart" uri="{C3380CC4-5D6E-409C-BE32-E72D297353CC}">
              <c16:uniqueId val="{00000001-C133-4587-9A9B-AE8E85B9F5B1}"/>
            </c:ext>
          </c:extLst>
        </c:ser>
        <c:dLbls>
          <c:showLegendKey val="0"/>
          <c:showVal val="0"/>
          <c:showCatName val="0"/>
          <c:showSerName val="0"/>
          <c:showPercent val="0"/>
          <c:showBubbleSize val="0"/>
        </c:dLbls>
        <c:gapWidth val="150"/>
        <c:shape val="box"/>
        <c:axId val="1782363759"/>
        <c:axId val="1782345871"/>
        <c:axId val="0"/>
      </c:bar3DChart>
      <c:catAx>
        <c:axId val="178236375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2345871"/>
        <c:crosses val="autoZero"/>
        <c:auto val="1"/>
        <c:lblAlgn val="ctr"/>
        <c:lblOffset val="100"/>
        <c:noMultiLvlLbl val="0"/>
      </c:catAx>
      <c:valAx>
        <c:axId val="17823458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2363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US Leaders</c:v>
                </c:pt>
                <c:pt idx="1">
                  <c:v>CC Leaders</c:v>
                </c:pt>
              </c:strCache>
            </c:strRef>
          </c:cat>
          <c:val>
            <c:numRef>
              <c:f>Sheet1!$B$2:$B$3</c:f>
              <c:numCache>
                <c:formatCode>General</c:formatCode>
                <c:ptCount val="2"/>
                <c:pt idx="0">
                  <c:v>2500</c:v>
                </c:pt>
                <c:pt idx="1">
                  <c:v>0</c:v>
                </c:pt>
              </c:numCache>
            </c:numRef>
          </c:val>
          <c:extLst>
            <c:ext xmlns:c16="http://schemas.microsoft.com/office/drawing/2014/chart" uri="{C3380CC4-5D6E-409C-BE32-E72D297353CC}">
              <c16:uniqueId val="{00000000-35F6-48D9-9237-C77B48F8F6F7}"/>
            </c:ext>
          </c:extLst>
        </c:ser>
        <c:ser>
          <c:idx val="1"/>
          <c:order val="1"/>
          <c:tx>
            <c:strRef>
              <c:f>Sheet1!$C$1</c:f>
              <c:strCache>
                <c:ptCount val="1"/>
                <c:pt idx="0">
                  <c:v>2018</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US Leaders</c:v>
                </c:pt>
                <c:pt idx="1">
                  <c:v>CC Leaders</c:v>
                </c:pt>
              </c:strCache>
            </c:strRef>
          </c:cat>
          <c:val>
            <c:numRef>
              <c:f>Sheet1!$C$2:$C$3</c:f>
              <c:numCache>
                <c:formatCode>General</c:formatCode>
                <c:ptCount val="2"/>
                <c:pt idx="0">
                  <c:v>3532</c:v>
                </c:pt>
                <c:pt idx="1">
                  <c:v>276</c:v>
                </c:pt>
              </c:numCache>
            </c:numRef>
          </c:val>
          <c:extLst>
            <c:ext xmlns:c16="http://schemas.microsoft.com/office/drawing/2014/chart" uri="{C3380CC4-5D6E-409C-BE32-E72D297353CC}">
              <c16:uniqueId val="{00000001-35F6-48D9-9237-C77B48F8F6F7}"/>
            </c:ext>
          </c:extLst>
        </c:ser>
        <c:dLbls>
          <c:showLegendKey val="0"/>
          <c:showVal val="0"/>
          <c:showCatName val="0"/>
          <c:showSerName val="0"/>
          <c:showPercent val="0"/>
          <c:showBubbleSize val="0"/>
        </c:dLbls>
        <c:gapWidth val="219"/>
        <c:overlap val="-27"/>
        <c:axId val="781379247"/>
        <c:axId val="781371343"/>
      </c:barChart>
      <c:catAx>
        <c:axId val="781379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1371343"/>
        <c:crosses val="autoZero"/>
        <c:auto val="1"/>
        <c:lblAlgn val="ctr"/>
        <c:lblOffset val="100"/>
        <c:noMultiLvlLbl val="0"/>
      </c:catAx>
      <c:valAx>
        <c:axId val="781371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1379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0.23125</cdr:x>
      <cdr:y>0.91435</cdr:y>
    </cdr:from>
    <cdr:to>
      <cdr:x>0.84792</cdr:x>
      <cdr:y>1</cdr:y>
    </cdr:to>
    <cdr:sp macro="" textlink="">
      <cdr:nvSpPr>
        <cdr:cNvPr id="2" name="TextBox 1"/>
        <cdr:cNvSpPr txBox="1"/>
      </cdr:nvSpPr>
      <cdr:spPr>
        <a:xfrm xmlns:a="http://schemas.openxmlformats.org/drawingml/2006/main">
          <a:off x="1057275" y="2508250"/>
          <a:ext cx="2819400" cy="2349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*UMNews.org</a:t>
          </a:r>
          <a:r>
            <a:rPr lang="en-US" sz="1100" baseline="0" dirty="0"/>
            <a:t> + </a:t>
          </a:r>
          <a:r>
            <a:rPr lang="en-US" sz="1100" baseline="0" dirty="0" smtClean="0"/>
            <a:t>UMC.org news articles</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0.19446</cdr:x>
      <cdr:y>0.01699</cdr:y>
    </cdr:from>
    <cdr:to>
      <cdr:x>0.25871</cdr:x>
      <cdr:y>0.08829</cdr:y>
    </cdr:to>
    <cdr:sp macro="" textlink="">
      <cdr:nvSpPr>
        <cdr:cNvPr id="2" name="TextBox 1"/>
        <cdr:cNvSpPr txBox="1"/>
      </cdr:nvSpPr>
      <cdr:spPr>
        <a:xfrm xmlns:a="http://schemas.openxmlformats.org/drawingml/2006/main">
          <a:off x="1851320" y="58617"/>
          <a:ext cx="611702" cy="2459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+13%</a:t>
          </a:r>
          <a:endParaRPr lang="en-US" sz="1100" dirty="0"/>
        </a:p>
      </cdr:txBody>
    </cdr:sp>
  </cdr:relSizeAnchor>
  <cdr:relSizeAnchor xmlns:cdr="http://schemas.openxmlformats.org/drawingml/2006/chartDrawing">
    <cdr:from>
      <cdr:x>0.30508</cdr:x>
      <cdr:y>0.05355</cdr:y>
    </cdr:from>
    <cdr:to>
      <cdr:x>0.37132</cdr:x>
      <cdr:y>0.13947</cdr:y>
    </cdr:to>
    <cdr:sp macro="" textlink="">
      <cdr:nvSpPr>
        <cdr:cNvPr id="3" name="TextBox 2"/>
        <cdr:cNvSpPr txBox="1"/>
      </cdr:nvSpPr>
      <cdr:spPr>
        <a:xfrm xmlns:a="http://schemas.openxmlformats.org/drawingml/2006/main">
          <a:off x="2904457" y="184741"/>
          <a:ext cx="630620" cy="2963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+65%</a:t>
          </a:r>
          <a:endParaRPr lang="en-US" sz="1100" dirty="0"/>
        </a:p>
      </cdr:txBody>
    </cdr:sp>
  </cdr:relSizeAnchor>
  <cdr:relSizeAnchor xmlns:cdr="http://schemas.openxmlformats.org/drawingml/2006/chartDrawing">
    <cdr:from>
      <cdr:x>0.4157</cdr:x>
      <cdr:y>0.13947</cdr:y>
    </cdr:from>
    <cdr:to>
      <cdr:x>0.47996</cdr:x>
      <cdr:y>0.22174</cdr:y>
    </cdr:to>
    <cdr:sp macro="" textlink="">
      <cdr:nvSpPr>
        <cdr:cNvPr id="4" name="TextBox 3"/>
        <cdr:cNvSpPr txBox="1"/>
      </cdr:nvSpPr>
      <cdr:spPr>
        <a:xfrm xmlns:a="http://schemas.openxmlformats.org/drawingml/2006/main">
          <a:off x="3957593" y="481133"/>
          <a:ext cx="611702" cy="2837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+94%</a:t>
          </a:r>
          <a:endParaRPr lang="en-US" sz="1100" dirty="0"/>
        </a:p>
      </cdr:txBody>
    </cdr:sp>
  </cdr:relSizeAnchor>
  <cdr:relSizeAnchor xmlns:cdr="http://schemas.openxmlformats.org/drawingml/2006/chartDrawing">
    <cdr:from>
      <cdr:x>0.52301</cdr:x>
      <cdr:y>0.13947</cdr:y>
    </cdr:from>
    <cdr:to>
      <cdr:x>0.58064</cdr:x>
      <cdr:y>0.2455</cdr:y>
    </cdr:to>
    <cdr:sp macro="" textlink="">
      <cdr:nvSpPr>
        <cdr:cNvPr id="5" name="TextBox 4"/>
        <cdr:cNvSpPr txBox="1"/>
      </cdr:nvSpPr>
      <cdr:spPr>
        <a:xfrm xmlns:a="http://schemas.openxmlformats.org/drawingml/2006/main">
          <a:off x="4979199" y="481133"/>
          <a:ext cx="5486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+84%</a:t>
          </a:r>
          <a:endParaRPr lang="en-US" sz="1100" dirty="0"/>
        </a:p>
      </cdr:txBody>
    </cdr:sp>
  </cdr:relSizeAnchor>
  <cdr:relSizeAnchor xmlns:cdr="http://schemas.openxmlformats.org/drawingml/2006/chartDrawing">
    <cdr:from>
      <cdr:x>0.63959</cdr:x>
      <cdr:y>0.3625</cdr:y>
    </cdr:from>
    <cdr:to>
      <cdr:x>0.69656</cdr:x>
      <cdr:y>0.44476</cdr:y>
    </cdr:to>
    <cdr:sp macro="" textlink="">
      <cdr:nvSpPr>
        <cdr:cNvPr id="6" name="TextBox 5"/>
        <cdr:cNvSpPr txBox="1"/>
      </cdr:nvSpPr>
      <cdr:spPr>
        <a:xfrm xmlns:a="http://schemas.openxmlformats.org/drawingml/2006/main">
          <a:off x="6089091" y="1250490"/>
          <a:ext cx="542334" cy="2837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+14%</a:t>
          </a:r>
          <a:endParaRPr lang="en-US" sz="1100" dirty="0"/>
        </a:p>
      </cdr:txBody>
    </cdr:sp>
  </cdr:relSizeAnchor>
  <cdr:relSizeAnchor xmlns:cdr="http://schemas.openxmlformats.org/drawingml/2006/chartDrawing">
    <cdr:from>
      <cdr:x>0.75286</cdr:x>
      <cdr:y>0.39906</cdr:y>
    </cdr:from>
    <cdr:to>
      <cdr:x>0.81712</cdr:x>
      <cdr:y>0.5124</cdr:y>
    </cdr:to>
    <cdr:sp macro="" textlink="">
      <cdr:nvSpPr>
        <cdr:cNvPr id="7" name="TextBox 6"/>
        <cdr:cNvSpPr txBox="1"/>
      </cdr:nvSpPr>
      <cdr:spPr>
        <a:xfrm xmlns:a="http://schemas.openxmlformats.org/drawingml/2006/main">
          <a:off x="7167453" y="1376614"/>
          <a:ext cx="611702" cy="3909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+3%</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8/31/2020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8/31/2020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8/31/2020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8/31/2020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8/31/2020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8/31/2020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2018 Year-End Review</a:t>
            </a:r>
            <a:endParaRPr lang="en-US" dirty="0"/>
          </a:p>
        </p:txBody>
      </p:sp>
      <p:sp>
        <p:nvSpPr>
          <p:cNvPr id="3" name="Subtitle 2"/>
          <p:cNvSpPr>
            <a:spLocks noGrp="1"/>
          </p:cNvSpPr>
          <p:nvPr>
            <p:ph type="subTitle" idx="1"/>
          </p:nvPr>
        </p:nvSpPr>
        <p:spPr/>
        <p:txBody>
          <a:bodyPr/>
          <a:lstStyle/>
          <a:p>
            <a:r>
              <a:rPr lang="en-US" dirty="0" smtClean="0"/>
              <a:t>  </a:t>
            </a:r>
            <a:endParaRPr lang="en-US" dirty="0"/>
          </a:p>
        </p:txBody>
      </p:sp>
    </p:spTree>
    <p:extLst>
      <p:ext uri="{BB962C8B-B14F-4D97-AF65-F5344CB8AC3E}">
        <p14:creationId xmlns:p14="http://schemas.microsoft.com/office/powerpoint/2010/main" val="2314131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United Methodist News - Positioning Evaluations</a:t>
            </a:r>
            <a:endParaRPr lang="en-US" dirty="0"/>
          </a:p>
        </p:txBody>
      </p:sp>
      <p:graphicFrame>
        <p:nvGraphicFramePr>
          <p:cNvPr id="6" name="Content Placeholder 5"/>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9018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UM Now and Daily Digest Evaluations: </a:t>
            </a:r>
            <a:br>
              <a:rPr lang="en-US" dirty="0"/>
            </a:br>
            <a:r>
              <a:rPr lang="en-US" dirty="0"/>
              <a:t>Outcomes Research</a:t>
            </a:r>
          </a:p>
        </p:txBody>
      </p:sp>
      <p:graphicFrame>
        <p:nvGraphicFramePr>
          <p:cNvPr id="6" name="Content Placeholder 5"/>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7340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696" y="804519"/>
            <a:ext cx="9520158" cy="668681"/>
          </a:xfrm>
        </p:spPr>
        <p:txBody>
          <a:bodyPr/>
          <a:lstStyle/>
          <a:p>
            <a:r>
              <a:rPr lang="en-US" dirty="0" smtClean="0"/>
              <a:t>E-Newsletter Performance</a:t>
            </a:r>
            <a:endParaRPr lang="en-US" dirty="0"/>
          </a:p>
        </p:txBody>
      </p:sp>
      <p:sp>
        <p:nvSpPr>
          <p:cNvPr id="3" name="Content Placeholder 2"/>
          <p:cNvSpPr>
            <a:spLocks noGrp="1"/>
          </p:cNvSpPr>
          <p:nvPr>
            <p:ph idx="1"/>
          </p:nvPr>
        </p:nvSpPr>
        <p:spPr>
          <a:xfrm>
            <a:off x="1534696" y="1574800"/>
            <a:ext cx="9520158" cy="3891545"/>
          </a:xfrm>
        </p:spPr>
        <p:txBody>
          <a:bodyPr>
            <a:normAutofit fontScale="85000" lnSpcReduction="20000"/>
          </a:bodyPr>
          <a:lstStyle/>
          <a:p>
            <a:r>
              <a:rPr lang="en-US" dirty="0" smtClean="0"/>
              <a:t>Total newsletter subscriptions rose by 61,185 led by growth in the Daily and Weekly Digests, </a:t>
            </a:r>
            <a:r>
              <a:rPr lang="en-US" dirty="0" err="1" smtClean="0"/>
              <a:t>MyCom</a:t>
            </a:r>
            <a:r>
              <a:rPr lang="en-US" dirty="0" smtClean="0"/>
              <a:t> and </a:t>
            </a:r>
            <a:r>
              <a:rPr lang="en-US" dirty="0" err="1" smtClean="0"/>
              <a:t>UMNow</a:t>
            </a:r>
            <a:r>
              <a:rPr lang="en-US" dirty="0" smtClean="0"/>
              <a:t>.</a:t>
            </a:r>
          </a:p>
          <a:p>
            <a:r>
              <a:rPr lang="en-US" dirty="0" smtClean="0"/>
              <a:t>Open and click-through rates indicate very high levels of engagement with agency content.  </a:t>
            </a:r>
            <a:r>
              <a:rPr lang="en-US" dirty="0" err="1" smtClean="0"/>
              <a:t>UMNow</a:t>
            </a:r>
            <a:r>
              <a:rPr lang="en-US" dirty="0" smtClean="0"/>
              <a:t>, Mission Moments, and the Daily Digest experience open rates of over 40% while the Weekly Digest, </a:t>
            </a:r>
            <a:r>
              <a:rPr lang="en-US" dirty="0" err="1" smtClean="0"/>
              <a:t>MyCom</a:t>
            </a:r>
            <a:r>
              <a:rPr lang="en-US" dirty="0" smtClean="0"/>
              <a:t> and Giving Notes have rates over 30%.  Only Compass, a newsletter to the difficult to reach “seekers”, has a below non-profit average open rate at 19%.  The non-profit standard is 24%.</a:t>
            </a:r>
          </a:p>
          <a:p>
            <a:r>
              <a:rPr lang="en-US" dirty="0" smtClean="0"/>
              <a:t>Click-through rates typically exceed the non-profit standard of 10%, led by Mission Moments, 33%, </a:t>
            </a:r>
            <a:r>
              <a:rPr lang="en-US" dirty="0" err="1" smtClean="0"/>
              <a:t>UMNow</a:t>
            </a:r>
            <a:r>
              <a:rPr lang="en-US" dirty="0" smtClean="0"/>
              <a:t>, 29%, and the Weekly/Daily Digest, 24/23% respectively.  Compass has an excellent 20% click-through rate </a:t>
            </a:r>
          </a:p>
          <a:p>
            <a:r>
              <a:rPr lang="en-US" dirty="0" smtClean="0"/>
              <a:t>Surveys on the impact/outcomes of newsletter content on users and their churches are very favorable.  In particular, 81% of </a:t>
            </a:r>
            <a:r>
              <a:rPr lang="en-US" dirty="0" err="1" smtClean="0"/>
              <a:t>UMNow</a:t>
            </a:r>
            <a:r>
              <a:rPr lang="en-US" dirty="0" smtClean="0"/>
              <a:t> readers indicate the content helps them grow in faith.</a:t>
            </a:r>
          </a:p>
          <a:p>
            <a:endParaRPr lang="en-US" dirty="0"/>
          </a:p>
        </p:txBody>
      </p:sp>
    </p:spTree>
    <p:extLst>
      <p:ext uri="{BB962C8B-B14F-4D97-AF65-F5344CB8AC3E}">
        <p14:creationId xmlns:p14="http://schemas.microsoft.com/office/powerpoint/2010/main" val="1296134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Email Subscription Growth – 2017-18</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07221684"/>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0216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2018 Email Newsletter Engagement Statistics</a:t>
            </a:r>
            <a:br>
              <a:rPr lang="en-US" dirty="0" smtClean="0"/>
            </a:br>
            <a:r>
              <a:rPr lang="en-US" sz="2000" dirty="0" smtClean="0"/>
              <a:t>Open and Click Through Rates</a:t>
            </a: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09369664"/>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56598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E-Newsletter Impact/Outcomes Research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3899619"/>
              </p:ext>
            </p:extLst>
          </p:nvPr>
        </p:nvGraphicFramePr>
        <p:xfrm>
          <a:off x="84665" y="1914526"/>
          <a:ext cx="11150601" cy="4113470"/>
        </p:xfrm>
        <a:graphic>
          <a:graphicData uri="http://schemas.openxmlformats.org/drawingml/2006/table">
            <a:tbl>
              <a:tblPr firstRow="1" bandRow="1">
                <a:tableStyleId>{5C22544A-7EE6-4342-B048-85BDC9FD1C3A}</a:tableStyleId>
              </a:tblPr>
              <a:tblGrid>
                <a:gridCol w="6448750">
                  <a:extLst>
                    <a:ext uri="{9D8B030D-6E8A-4147-A177-3AD203B41FA5}">
                      <a16:colId xmlns:a16="http://schemas.microsoft.com/office/drawing/2014/main" val="621997115"/>
                    </a:ext>
                  </a:extLst>
                </a:gridCol>
                <a:gridCol w="1512240">
                  <a:extLst>
                    <a:ext uri="{9D8B030D-6E8A-4147-A177-3AD203B41FA5}">
                      <a16:colId xmlns:a16="http://schemas.microsoft.com/office/drawing/2014/main" val="1263943874"/>
                    </a:ext>
                  </a:extLst>
                </a:gridCol>
                <a:gridCol w="1790354">
                  <a:extLst>
                    <a:ext uri="{9D8B030D-6E8A-4147-A177-3AD203B41FA5}">
                      <a16:colId xmlns:a16="http://schemas.microsoft.com/office/drawing/2014/main" val="904189050"/>
                    </a:ext>
                  </a:extLst>
                </a:gridCol>
                <a:gridCol w="1399257">
                  <a:extLst>
                    <a:ext uri="{9D8B030D-6E8A-4147-A177-3AD203B41FA5}">
                      <a16:colId xmlns:a16="http://schemas.microsoft.com/office/drawing/2014/main" val="2228874304"/>
                    </a:ext>
                  </a:extLst>
                </a:gridCol>
              </a:tblGrid>
              <a:tr h="317153">
                <a:tc>
                  <a:txBody>
                    <a:bodyPr/>
                    <a:lstStyle/>
                    <a:p>
                      <a:endParaRPr lang="en-US" dirty="0"/>
                    </a:p>
                  </a:txBody>
                  <a:tcPr/>
                </a:tc>
                <a:tc>
                  <a:txBody>
                    <a:bodyPr/>
                    <a:lstStyle/>
                    <a:p>
                      <a:r>
                        <a:rPr lang="en-US" dirty="0" smtClean="0"/>
                        <a:t>UM Now</a:t>
                      </a:r>
                      <a:endParaRPr lang="en-US" dirty="0"/>
                    </a:p>
                  </a:txBody>
                  <a:tcPr/>
                </a:tc>
                <a:tc>
                  <a:txBody>
                    <a:bodyPr/>
                    <a:lstStyle/>
                    <a:p>
                      <a:r>
                        <a:rPr lang="en-US" dirty="0" smtClean="0"/>
                        <a:t>Daily Digest</a:t>
                      </a:r>
                      <a:endParaRPr lang="en-US" dirty="0"/>
                    </a:p>
                  </a:txBody>
                  <a:tcPr/>
                </a:tc>
                <a:tc>
                  <a:txBody>
                    <a:bodyPr/>
                    <a:lstStyle/>
                    <a:p>
                      <a:r>
                        <a:rPr lang="en-US" dirty="0" err="1" smtClean="0"/>
                        <a:t>MyCom</a:t>
                      </a:r>
                      <a:endParaRPr lang="en-US" dirty="0"/>
                    </a:p>
                  </a:txBody>
                  <a:tcPr/>
                </a:tc>
                <a:extLst>
                  <a:ext uri="{0D108BD9-81ED-4DB2-BD59-A6C34878D82A}">
                    <a16:rowId xmlns:a16="http://schemas.microsoft.com/office/drawing/2014/main" val="3922218295"/>
                  </a:ext>
                </a:extLst>
              </a:tr>
              <a:tr h="547415">
                <a:tc>
                  <a:txBody>
                    <a:bodyPr/>
                    <a:lstStyle/>
                    <a:p>
                      <a:r>
                        <a:rPr lang="en-US" sz="1600" dirty="0" smtClean="0"/>
                        <a:t>Increased my understanding of</a:t>
                      </a:r>
                      <a:r>
                        <a:rPr lang="en-US" sz="1600" baseline="0" dirty="0" smtClean="0"/>
                        <a:t> What it means to be United Methodist</a:t>
                      </a:r>
                      <a:endParaRPr lang="en-US" sz="1600" dirty="0"/>
                    </a:p>
                  </a:txBody>
                  <a:tcPr/>
                </a:tc>
                <a:tc>
                  <a:txBody>
                    <a:bodyPr/>
                    <a:lstStyle/>
                    <a:p>
                      <a:pPr algn="ctr"/>
                      <a:r>
                        <a:rPr lang="en-US" dirty="0" smtClean="0"/>
                        <a:t>91%</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3986749728"/>
                  </a:ext>
                </a:extLst>
              </a:tr>
              <a:tr h="487414">
                <a:tc>
                  <a:txBody>
                    <a:bodyPr/>
                    <a:lstStyle/>
                    <a:p>
                      <a:r>
                        <a:rPr lang="en-US" sz="1600" dirty="0" smtClean="0"/>
                        <a:t>Increased my feeling of connection to United Methodism</a:t>
                      </a:r>
                      <a:endParaRPr lang="en-US" sz="1600" dirty="0"/>
                    </a:p>
                  </a:txBody>
                  <a:tcPr/>
                </a:tc>
                <a:tc>
                  <a:txBody>
                    <a:bodyPr/>
                    <a:lstStyle/>
                    <a:p>
                      <a:pPr algn="ctr"/>
                      <a:r>
                        <a:rPr lang="en-US" dirty="0" smtClean="0"/>
                        <a:t>88%</a:t>
                      </a:r>
                      <a:endParaRPr lang="en-US" dirty="0"/>
                    </a:p>
                  </a:txBody>
                  <a:tcPr/>
                </a:tc>
                <a:tc>
                  <a:txBody>
                    <a:bodyPr/>
                    <a:lstStyle/>
                    <a:p>
                      <a:pPr algn="ctr"/>
                      <a:r>
                        <a:rPr lang="en-US" dirty="0" smtClean="0"/>
                        <a:t>93%</a:t>
                      </a:r>
                      <a:endParaRPr lang="en-US" dirty="0"/>
                    </a:p>
                  </a:txBody>
                  <a:tcPr/>
                </a:tc>
                <a:tc>
                  <a:txBody>
                    <a:bodyPr/>
                    <a:lstStyle/>
                    <a:p>
                      <a:pPr algn="ctr"/>
                      <a:endParaRPr lang="en-US"/>
                    </a:p>
                  </a:txBody>
                  <a:tcPr/>
                </a:tc>
                <a:extLst>
                  <a:ext uri="{0D108BD9-81ED-4DB2-BD59-A6C34878D82A}">
                    <a16:rowId xmlns:a16="http://schemas.microsoft.com/office/drawing/2014/main" val="3241916677"/>
                  </a:ext>
                </a:extLst>
              </a:tr>
              <a:tr h="317153">
                <a:tc>
                  <a:txBody>
                    <a:bodyPr/>
                    <a:lstStyle/>
                    <a:p>
                      <a:r>
                        <a:rPr lang="en-US" sz="1600" dirty="0" smtClean="0"/>
                        <a:t>Helps</a:t>
                      </a:r>
                      <a:r>
                        <a:rPr lang="en-US" sz="1600" baseline="0" dirty="0" smtClean="0"/>
                        <a:t> me grow in faith</a:t>
                      </a:r>
                      <a:endParaRPr lang="en-US" sz="1600" dirty="0"/>
                    </a:p>
                  </a:txBody>
                  <a:tcPr/>
                </a:tc>
                <a:tc>
                  <a:txBody>
                    <a:bodyPr/>
                    <a:lstStyle/>
                    <a:p>
                      <a:pPr algn="ctr"/>
                      <a:r>
                        <a:rPr lang="en-US" dirty="0" smtClean="0"/>
                        <a:t>81%</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3352789651"/>
                  </a:ext>
                </a:extLst>
              </a:tr>
              <a:tr h="317153">
                <a:tc>
                  <a:txBody>
                    <a:bodyPr/>
                    <a:lstStyle/>
                    <a:p>
                      <a:r>
                        <a:rPr lang="en-US" sz="1600" dirty="0" smtClean="0"/>
                        <a:t>I have shared info with others in my church</a:t>
                      </a:r>
                      <a:endParaRPr lang="en-US" sz="1600" dirty="0"/>
                    </a:p>
                  </a:txBody>
                  <a:tcPr/>
                </a:tc>
                <a:tc>
                  <a:txBody>
                    <a:bodyPr/>
                    <a:lstStyle/>
                    <a:p>
                      <a:pPr algn="ctr"/>
                      <a:r>
                        <a:rPr lang="en-US" dirty="0" smtClean="0"/>
                        <a:t>72%</a:t>
                      </a:r>
                      <a:endParaRPr lang="en-US" dirty="0"/>
                    </a:p>
                  </a:txBody>
                  <a:tcPr/>
                </a:tc>
                <a:tc>
                  <a:txBody>
                    <a:bodyPr/>
                    <a:lstStyle/>
                    <a:p>
                      <a:pPr algn="ctr"/>
                      <a:r>
                        <a:rPr lang="en-US" dirty="0" smtClean="0"/>
                        <a:t>92%</a:t>
                      </a:r>
                      <a:endParaRPr lang="en-US" dirty="0"/>
                    </a:p>
                  </a:txBody>
                  <a:tcPr/>
                </a:tc>
                <a:tc>
                  <a:txBody>
                    <a:bodyPr/>
                    <a:lstStyle/>
                    <a:p>
                      <a:pPr algn="ctr"/>
                      <a:r>
                        <a:rPr lang="en-US" dirty="0" smtClean="0"/>
                        <a:t>82%</a:t>
                      </a:r>
                      <a:endParaRPr lang="en-US" dirty="0"/>
                    </a:p>
                  </a:txBody>
                  <a:tcPr/>
                </a:tc>
                <a:extLst>
                  <a:ext uri="{0D108BD9-81ED-4DB2-BD59-A6C34878D82A}">
                    <a16:rowId xmlns:a16="http://schemas.microsoft.com/office/drawing/2014/main" val="3107828540"/>
                  </a:ext>
                </a:extLst>
              </a:tr>
              <a:tr h="487414">
                <a:tc>
                  <a:txBody>
                    <a:bodyPr/>
                    <a:lstStyle/>
                    <a:p>
                      <a:r>
                        <a:rPr lang="en-US" sz="1600" dirty="0" smtClean="0"/>
                        <a:t>Makes me feel informed of issues affecting the church</a:t>
                      </a:r>
                      <a:endParaRPr lang="en-US" sz="1600" dirty="0"/>
                    </a:p>
                  </a:txBody>
                  <a:tcPr/>
                </a:tc>
                <a:tc>
                  <a:txBody>
                    <a:bodyPr/>
                    <a:lstStyle/>
                    <a:p>
                      <a:pPr algn="ctr"/>
                      <a:endParaRPr lang="en-US"/>
                    </a:p>
                  </a:txBody>
                  <a:tcPr/>
                </a:tc>
                <a:tc>
                  <a:txBody>
                    <a:bodyPr/>
                    <a:lstStyle/>
                    <a:p>
                      <a:pPr algn="ctr"/>
                      <a:r>
                        <a:rPr lang="en-US" dirty="0" smtClean="0"/>
                        <a:t>97%</a:t>
                      </a:r>
                      <a:endParaRPr lang="en-US" dirty="0"/>
                    </a:p>
                  </a:txBody>
                  <a:tcPr/>
                </a:tc>
                <a:tc>
                  <a:txBody>
                    <a:bodyPr/>
                    <a:lstStyle/>
                    <a:p>
                      <a:pPr algn="ctr"/>
                      <a:endParaRPr lang="en-US" dirty="0"/>
                    </a:p>
                  </a:txBody>
                  <a:tcPr/>
                </a:tc>
                <a:extLst>
                  <a:ext uri="{0D108BD9-81ED-4DB2-BD59-A6C34878D82A}">
                    <a16:rowId xmlns:a16="http://schemas.microsoft.com/office/drawing/2014/main" val="3116813892"/>
                  </a:ext>
                </a:extLst>
              </a:tr>
              <a:tr h="487414">
                <a:tc>
                  <a:txBody>
                    <a:bodyPr/>
                    <a:lstStyle/>
                    <a:p>
                      <a:r>
                        <a:rPr lang="en-US" sz="1600" dirty="0" smtClean="0"/>
                        <a:t>Increased my understanding of marketing and communications</a:t>
                      </a:r>
                      <a:endParaRPr lang="en-US" sz="1600" dirty="0"/>
                    </a:p>
                  </a:txBody>
                  <a:tcPr/>
                </a:tc>
                <a:tc>
                  <a:txBody>
                    <a:bodyPr/>
                    <a:lstStyle/>
                    <a:p>
                      <a:pPr algn="ctr"/>
                      <a:endParaRPr lang="en-US"/>
                    </a:p>
                  </a:txBody>
                  <a:tcPr/>
                </a:tc>
                <a:tc>
                  <a:txBody>
                    <a:bodyPr/>
                    <a:lstStyle/>
                    <a:p>
                      <a:pPr algn="ctr"/>
                      <a:endParaRPr lang="en-US" dirty="0"/>
                    </a:p>
                  </a:txBody>
                  <a:tcPr/>
                </a:tc>
                <a:tc>
                  <a:txBody>
                    <a:bodyPr/>
                    <a:lstStyle/>
                    <a:p>
                      <a:pPr algn="ctr"/>
                      <a:r>
                        <a:rPr lang="en-US" dirty="0" smtClean="0"/>
                        <a:t>89%</a:t>
                      </a:r>
                      <a:endParaRPr lang="en-US" dirty="0"/>
                    </a:p>
                  </a:txBody>
                  <a:tcPr/>
                </a:tc>
                <a:extLst>
                  <a:ext uri="{0D108BD9-81ED-4DB2-BD59-A6C34878D82A}">
                    <a16:rowId xmlns:a16="http://schemas.microsoft.com/office/drawing/2014/main" val="3913142527"/>
                  </a:ext>
                </a:extLst>
              </a:tr>
              <a:tr h="487414">
                <a:tc>
                  <a:txBody>
                    <a:bodyPr/>
                    <a:lstStyle/>
                    <a:p>
                      <a:r>
                        <a:rPr lang="en-US" sz="1600" dirty="0" smtClean="0"/>
                        <a:t>Tips and tools of </a:t>
                      </a:r>
                      <a:r>
                        <a:rPr lang="en-US" sz="1600" dirty="0" err="1" smtClean="0"/>
                        <a:t>MyCom</a:t>
                      </a:r>
                      <a:r>
                        <a:rPr lang="en-US" sz="1600" dirty="0" smtClean="0"/>
                        <a:t> have helped my church communications</a:t>
                      </a:r>
                      <a:endParaRPr lang="en-US" sz="1600" dirty="0"/>
                    </a:p>
                  </a:txBody>
                  <a:tcPr/>
                </a:tc>
                <a:tc>
                  <a:txBody>
                    <a:bodyPr/>
                    <a:lstStyle/>
                    <a:p>
                      <a:pPr algn="ctr"/>
                      <a:endParaRPr lang="en-US"/>
                    </a:p>
                  </a:txBody>
                  <a:tcPr/>
                </a:tc>
                <a:tc>
                  <a:txBody>
                    <a:bodyPr/>
                    <a:lstStyle/>
                    <a:p>
                      <a:pPr algn="ctr"/>
                      <a:endParaRPr lang="en-US"/>
                    </a:p>
                  </a:txBody>
                  <a:tcPr/>
                </a:tc>
                <a:tc>
                  <a:txBody>
                    <a:bodyPr/>
                    <a:lstStyle/>
                    <a:p>
                      <a:pPr algn="ctr"/>
                      <a:r>
                        <a:rPr lang="en-US" dirty="0" smtClean="0"/>
                        <a:t>89%</a:t>
                      </a:r>
                      <a:endParaRPr lang="en-US" dirty="0"/>
                    </a:p>
                  </a:txBody>
                  <a:tcPr/>
                </a:tc>
                <a:extLst>
                  <a:ext uri="{0D108BD9-81ED-4DB2-BD59-A6C34878D82A}">
                    <a16:rowId xmlns:a16="http://schemas.microsoft.com/office/drawing/2014/main" val="976606837"/>
                  </a:ext>
                </a:extLst>
              </a:tr>
              <a:tr h="487414">
                <a:tc>
                  <a:txBody>
                    <a:bodyPr/>
                    <a:lstStyle/>
                    <a:p>
                      <a:r>
                        <a:rPr lang="en-US" sz="1600" dirty="0" smtClean="0"/>
                        <a:t>My church is better equipped to</a:t>
                      </a:r>
                      <a:r>
                        <a:rPr lang="en-US" sz="1600" baseline="0" dirty="0" smtClean="0"/>
                        <a:t> handle communications</a:t>
                      </a:r>
                      <a:endParaRPr lang="en-US" sz="1600" dirty="0"/>
                    </a:p>
                  </a:txBody>
                  <a:tcPr/>
                </a:tc>
                <a:tc>
                  <a:txBody>
                    <a:bodyPr/>
                    <a:lstStyle/>
                    <a:p>
                      <a:pPr algn="ctr"/>
                      <a:endParaRPr lang="en-US"/>
                    </a:p>
                  </a:txBody>
                  <a:tcPr/>
                </a:tc>
                <a:tc>
                  <a:txBody>
                    <a:bodyPr/>
                    <a:lstStyle/>
                    <a:p>
                      <a:pPr algn="ctr"/>
                      <a:endParaRPr lang="en-US"/>
                    </a:p>
                  </a:txBody>
                  <a:tcPr/>
                </a:tc>
                <a:tc>
                  <a:txBody>
                    <a:bodyPr/>
                    <a:lstStyle/>
                    <a:p>
                      <a:pPr algn="ctr"/>
                      <a:r>
                        <a:rPr lang="en-US" dirty="0" smtClean="0"/>
                        <a:t>83%</a:t>
                      </a:r>
                      <a:endParaRPr lang="en-US" dirty="0"/>
                    </a:p>
                  </a:txBody>
                  <a:tcPr/>
                </a:tc>
                <a:extLst>
                  <a:ext uri="{0D108BD9-81ED-4DB2-BD59-A6C34878D82A}">
                    <a16:rowId xmlns:a16="http://schemas.microsoft.com/office/drawing/2014/main" val="356725613"/>
                  </a:ext>
                </a:extLst>
              </a:tr>
            </a:tbl>
          </a:graphicData>
        </a:graphic>
      </p:graphicFrame>
    </p:spTree>
    <p:extLst>
      <p:ext uri="{BB962C8B-B14F-4D97-AF65-F5344CB8AC3E}">
        <p14:creationId xmlns:p14="http://schemas.microsoft.com/office/powerpoint/2010/main" val="2902880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Course Performance</a:t>
            </a:r>
            <a:endParaRPr lang="en-US" dirty="0"/>
          </a:p>
        </p:txBody>
      </p:sp>
      <p:sp>
        <p:nvSpPr>
          <p:cNvPr id="3" name="Content Placeholder 2"/>
          <p:cNvSpPr>
            <a:spLocks noGrp="1"/>
          </p:cNvSpPr>
          <p:nvPr>
            <p:ph idx="1"/>
          </p:nvPr>
        </p:nvSpPr>
        <p:spPr>
          <a:xfrm>
            <a:off x="1397000" y="2015732"/>
            <a:ext cx="9855200" cy="3450613"/>
          </a:xfrm>
        </p:spPr>
        <p:txBody>
          <a:bodyPr>
            <a:normAutofit/>
          </a:bodyPr>
          <a:lstStyle/>
          <a:p>
            <a:r>
              <a:rPr lang="en-US" dirty="0" smtClean="0"/>
              <a:t>UMCom expanded its training presence in the US and in the Central Conferences</a:t>
            </a:r>
          </a:p>
          <a:p>
            <a:pPr lvl="1"/>
            <a:r>
              <a:rPr lang="en-US" dirty="0" smtClean="0"/>
              <a:t>Overall, the number of United Methodists trained in the US rose 41%</a:t>
            </a:r>
          </a:p>
          <a:p>
            <a:pPr lvl="1"/>
            <a:r>
              <a:rPr lang="en-US" dirty="0" smtClean="0"/>
              <a:t>The agency initiated training in the Central Conferences with 276 leaders trained in communications</a:t>
            </a:r>
          </a:p>
          <a:p>
            <a:r>
              <a:rPr lang="en-US" dirty="0" smtClean="0"/>
              <a:t>The most popular course is “What it means to be United Methodist”</a:t>
            </a:r>
          </a:p>
          <a:p>
            <a:r>
              <a:rPr lang="en-US" dirty="0" smtClean="0"/>
              <a:t>Evaluations of the impact of these courses generally are very favorable; however, the course related to development of local church websites suggest course content needs review to ensure it meets church needs </a:t>
            </a:r>
            <a:endParaRPr lang="en-US" dirty="0"/>
          </a:p>
        </p:txBody>
      </p:sp>
    </p:spTree>
    <p:extLst>
      <p:ext uri="{BB962C8B-B14F-4D97-AF65-F5344CB8AC3E}">
        <p14:creationId xmlns:p14="http://schemas.microsoft.com/office/powerpoint/2010/main" val="1268664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United Methodists Trained by UMCom</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20347800"/>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864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34696" y="804519"/>
            <a:ext cx="9520158" cy="715277"/>
          </a:xfrm>
        </p:spPr>
        <p:txBody>
          <a:bodyPr/>
          <a:lstStyle/>
          <a:p>
            <a:r>
              <a:rPr lang="en-US" dirty="0" smtClean="0"/>
              <a:t>Online Training Course Attendance 2018</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740882395"/>
              </p:ext>
            </p:extLst>
          </p:nvPr>
        </p:nvGraphicFramePr>
        <p:xfrm>
          <a:off x="1262061" y="1460499"/>
          <a:ext cx="10303521" cy="42907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696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915"/>
            <a:ext cx="10515600" cy="1325563"/>
          </a:xfrm>
        </p:spPr>
        <p:txBody>
          <a:bodyPr/>
          <a:lstStyle/>
          <a:p>
            <a:pPr algn="ctr"/>
            <a:r>
              <a:rPr lang="en-US" dirty="0" smtClean="0"/>
              <a:t>Connectional Giving Training</a:t>
            </a:r>
            <a:br>
              <a:rPr lang="en-US" dirty="0" smtClean="0"/>
            </a:br>
            <a:r>
              <a:rPr lang="en-US" dirty="0" smtClean="0"/>
              <a:t>Outcomes Research </a:t>
            </a:r>
            <a:endParaRPr lang="en-US" dirty="0"/>
          </a:p>
        </p:txBody>
      </p:sp>
      <p:graphicFrame>
        <p:nvGraphicFramePr>
          <p:cNvPr id="6" name="Content Placeholder 5"/>
          <p:cNvGraphicFramePr>
            <a:graphicFrameLocks noGrp="1"/>
          </p:cNvGraphicFramePr>
          <p:nvPr>
            <p:ph idx="1"/>
            <p:extLst/>
          </p:nvPr>
        </p:nvGraphicFramePr>
        <p:xfrm>
          <a:off x="838200" y="1537252"/>
          <a:ext cx="10346636" cy="46730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964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86914" y="324228"/>
            <a:ext cx="9520158" cy="1049235"/>
          </a:xfrm>
        </p:spPr>
        <p:txBody>
          <a:bodyPr/>
          <a:lstStyle/>
          <a:p>
            <a:r>
              <a:rPr lang="en-US" dirty="0" smtClean="0"/>
              <a:t>Key Trends</a:t>
            </a:r>
            <a:endParaRPr lang="en-US" dirty="0"/>
          </a:p>
        </p:txBody>
      </p:sp>
      <p:sp>
        <p:nvSpPr>
          <p:cNvPr id="6" name="Content Placeholder 5"/>
          <p:cNvSpPr>
            <a:spLocks noGrp="1"/>
          </p:cNvSpPr>
          <p:nvPr>
            <p:ph idx="1"/>
          </p:nvPr>
        </p:nvSpPr>
        <p:spPr>
          <a:xfrm>
            <a:off x="1386915" y="1496291"/>
            <a:ext cx="10232430" cy="4359563"/>
          </a:xfrm>
        </p:spPr>
        <p:txBody>
          <a:bodyPr>
            <a:normAutofit fontScale="92500" lnSpcReduction="20000"/>
          </a:bodyPr>
          <a:lstStyle/>
          <a:p>
            <a:r>
              <a:rPr lang="en-US" dirty="0" smtClean="0"/>
              <a:t>A general increase in agency engagement with core audiences through</a:t>
            </a:r>
          </a:p>
          <a:p>
            <a:pPr lvl="1"/>
            <a:r>
              <a:rPr lang="en-US" dirty="0" smtClean="0"/>
              <a:t>Websites</a:t>
            </a:r>
          </a:p>
          <a:p>
            <a:pPr lvl="1"/>
            <a:r>
              <a:rPr lang="en-US" dirty="0" smtClean="0"/>
              <a:t>E-newsletters </a:t>
            </a:r>
          </a:p>
          <a:p>
            <a:pPr lvl="1"/>
            <a:r>
              <a:rPr lang="en-US" dirty="0" smtClean="0"/>
              <a:t>Facebook</a:t>
            </a:r>
          </a:p>
          <a:p>
            <a:r>
              <a:rPr lang="en-US" dirty="0" smtClean="0"/>
              <a:t>Successful implementation of content and channel strategies based on user information and role within the church</a:t>
            </a:r>
          </a:p>
          <a:p>
            <a:pPr lvl="1"/>
            <a:r>
              <a:rPr lang="en-US" dirty="0" smtClean="0"/>
              <a:t>World class open and click-through rates</a:t>
            </a:r>
          </a:p>
          <a:p>
            <a:pPr lvl="1"/>
            <a:r>
              <a:rPr lang="en-US" dirty="0" smtClean="0"/>
              <a:t>Rates of engagement are not impacted by rapid expansion of subscription and user bases</a:t>
            </a:r>
          </a:p>
          <a:p>
            <a:r>
              <a:rPr lang="en-US" dirty="0" smtClean="0"/>
              <a:t>Rapid expansion of engagement of local church leaders through training and local church services</a:t>
            </a:r>
          </a:p>
          <a:p>
            <a:r>
              <a:rPr lang="en-US" dirty="0" smtClean="0"/>
              <a:t>UMCom maintained extensive coordination and connection with other UMC entities, particularly GBGM’s Abundant Health program, news coverage, and production resources. </a:t>
            </a:r>
          </a:p>
          <a:p>
            <a:pPr marL="914400" lvl="2" indent="0">
              <a:buNone/>
            </a:pPr>
            <a:endParaRPr lang="en-US" dirty="0" smtClean="0"/>
          </a:p>
          <a:p>
            <a:pPr lvl="1"/>
            <a:endParaRPr lang="en-US" dirty="0"/>
          </a:p>
        </p:txBody>
      </p:sp>
    </p:spTree>
    <p:extLst>
      <p:ext uri="{BB962C8B-B14F-4D97-AF65-F5344CB8AC3E}">
        <p14:creationId xmlns:p14="http://schemas.microsoft.com/office/powerpoint/2010/main" val="2142753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915"/>
            <a:ext cx="10515600" cy="1325563"/>
          </a:xfrm>
        </p:spPr>
        <p:txBody>
          <a:bodyPr>
            <a:normAutofit/>
          </a:bodyPr>
          <a:lstStyle/>
          <a:p>
            <a:pPr algn="ctr"/>
            <a:r>
              <a:rPr lang="en-US" dirty="0" smtClean="0"/>
              <a:t>What It Means to Be United Methodist Training</a:t>
            </a:r>
            <a:br>
              <a:rPr lang="en-US" dirty="0" smtClean="0"/>
            </a:br>
            <a:r>
              <a:rPr lang="en-US" dirty="0" smtClean="0"/>
              <a:t>Outcomes Research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7357968"/>
              </p:ext>
            </p:extLst>
          </p:nvPr>
        </p:nvGraphicFramePr>
        <p:xfrm>
          <a:off x="838200" y="1537252"/>
          <a:ext cx="10346636" cy="46730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2941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915"/>
            <a:ext cx="10515600" cy="1325563"/>
          </a:xfrm>
        </p:spPr>
        <p:txBody>
          <a:bodyPr/>
          <a:lstStyle/>
          <a:p>
            <a:pPr algn="ctr"/>
            <a:r>
              <a:rPr lang="en-US" dirty="0" smtClean="0"/>
              <a:t>Church Website Development Training</a:t>
            </a:r>
            <a:br>
              <a:rPr lang="en-US" dirty="0" smtClean="0"/>
            </a:br>
            <a:r>
              <a:rPr lang="en-US" dirty="0" smtClean="0"/>
              <a:t>Outcomes Research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96358423"/>
              </p:ext>
            </p:extLst>
          </p:nvPr>
        </p:nvGraphicFramePr>
        <p:xfrm>
          <a:off x="838200" y="1537252"/>
          <a:ext cx="10346636" cy="46730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34237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Church Support Services</a:t>
            </a:r>
            <a:endParaRPr lang="en-US" dirty="0"/>
          </a:p>
        </p:txBody>
      </p:sp>
      <p:sp>
        <p:nvSpPr>
          <p:cNvPr id="3" name="Content Placeholder 2"/>
          <p:cNvSpPr>
            <a:spLocks noGrp="1"/>
          </p:cNvSpPr>
          <p:nvPr>
            <p:ph idx="1"/>
          </p:nvPr>
        </p:nvSpPr>
        <p:spPr/>
        <p:txBody>
          <a:bodyPr/>
          <a:lstStyle/>
          <a:p>
            <a:r>
              <a:rPr lang="en-US" dirty="0" smtClean="0"/>
              <a:t>United Methodist Communications re-structured its Local Church Services area in 2018 and expanded the scope of services provided.</a:t>
            </a:r>
          </a:p>
          <a:p>
            <a:pPr lvl="1"/>
            <a:r>
              <a:rPr lang="en-US" dirty="0" smtClean="0"/>
              <a:t>Added social media grants related to COR’s “Burlap” program (466 churches) </a:t>
            </a:r>
          </a:p>
          <a:p>
            <a:pPr lvl="1"/>
            <a:r>
              <a:rPr lang="en-US" dirty="0" smtClean="0"/>
              <a:t>Offered creative services (55 churches)</a:t>
            </a:r>
          </a:p>
          <a:p>
            <a:pPr lvl="1"/>
            <a:r>
              <a:rPr lang="en-US" dirty="0" smtClean="0"/>
              <a:t>Expanded local church website development support (20 churches)</a:t>
            </a:r>
          </a:p>
          <a:p>
            <a:r>
              <a:rPr lang="en-US" dirty="0" smtClean="0"/>
              <a:t>The agency expanded the number of churches for whom it provides web hosting to  1776.</a:t>
            </a:r>
          </a:p>
          <a:p>
            <a:endParaRPr lang="en-US" dirty="0"/>
          </a:p>
        </p:txBody>
      </p:sp>
    </p:spTree>
    <p:extLst>
      <p:ext uri="{BB962C8B-B14F-4D97-AF65-F5344CB8AC3E}">
        <p14:creationId xmlns:p14="http://schemas.microsoft.com/office/powerpoint/2010/main" val="2757020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Church Services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92568512"/>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15746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Services for Local Churches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56149910"/>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667525" y="5530544"/>
            <a:ext cx="6268369"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t>* Does not include Advent orders, the period of heaviest church orders</a:t>
            </a:r>
          </a:p>
          <a:p>
            <a:pPr marL="285750" indent="-285750">
              <a:buFont typeface="Arial" panose="020B0604020202020204" pitchFamily="34" charset="0"/>
              <a:buChar char="•"/>
            </a:pPr>
            <a:r>
              <a:rPr lang="en-US" sz="1400" dirty="0" smtClean="0"/>
              <a:t>** Reduced marketing due to contractual issues with </a:t>
            </a:r>
            <a:r>
              <a:rPr lang="en-US" sz="1400" dirty="0" err="1" smtClean="0"/>
              <a:t>MissionInsite</a:t>
            </a:r>
            <a:endParaRPr lang="en-US" sz="1400" dirty="0"/>
          </a:p>
        </p:txBody>
      </p:sp>
    </p:spTree>
    <p:extLst>
      <p:ext uri="{BB962C8B-B14F-4D97-AF65-F5344CB8AC3E}">
        <p14:creationId xmlns:p14="http://schemas.microsoft.com/office/powerpoint/2010/main" val="29469588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Social Media Performance</a:t>
            </a:r>
            <a:endParaRPr lang="en-US" dirty="0"/>
          </a:p>
        </p:txBody>
      </p:sp>
      <p:sp>
        <p:nvSpPr>
          <p:cNvPr id="5" name="Content Placeholder 4"/>
          <p:cNvSpPr>
            <a:spLocks noGrp="1"/>
          </p:cNvSpPr>
          <p:nvPr>
            <p:ph idx="1"/>
          </p:nvPr>
        </p:nvSpPr>
        <p:spPr/>
        <p:txBody>
          <a:bodyPr/>
          <a:lstStyle/>
          <a:p>
            <a:r>
              <a:rPr lang="en-US" dirty="0" smtClean="0"/>
              <a:t>Aggressive marketing on Facebook has increased the number of fans for UMCom properties, particularly for UMCom and UMNS.</a:t>
            </a:r>
          </a:p>
          <a:p>
            <a:r>
              <a:rPr lang="en-US" dirty="0" smtClean="0"/>
              <a:t>Subsequent changes in algorithms and media practices limited growth in fans and engagement for Facebook and Twitter.</a:t>
            </a:r>
          </a:p>
          <a:p>
            <a:pPr marL="0" indent="0">
              <a:buNone/>
            </a:pPr>
            <a:endParaRPr lang="en-US" dirty="0" smtClean="0"/>
          </a:p>
          <a:p>
            <a:endParaRPr lang="en-US" dirty="0"/>
          </a:p>
        </p:txBody>
      </p:sp>
    </p:spTree>
    <p:extLst>
      <p:ext uri="{BB962C8B-B14F-4D97-AF65-F5344CB8AC3E}">
        <p14:creationId xmlns:p14="http://schemas.microsoft.com/office/powerpoint/2010/main" val="4536983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45411374"/>
              </p:ext>
            </p:extLst>
          </p:nvPr>
        </p:nvGraphicFramePr>
        <p:xfrm>
          <a:off x="1524602" y="1290475"/>
          <a:ext cx="9520236" cy="4754880"/>
        </p:xfrm>
        <a:graphic>
          <a:graphicData uri="http://schemas.openxmlformats.org/drawingml/2006/table">
            <a:tbl>
              <a:tblPr firstRow="1" bandRow="1">
                <a:tableStyleId>{5C22544A-7EE6-4342-B048-85BDC9FD1C3A}</a:tableStyleId>
              </a:tblPr>
              <a:tblGrid>
                <a:gridCol w="2380059">
                  <a:extLst>
                    <a:ext uri="{9D8B030D-6E8A-4147-A177-3AD203B41FA5}">
                      <a16:colId xmlns:a16="http://schemas.microsoft.com/office/drawing/2014/main" val="2118129255"/>
                    </a:ext>
                  </a:extLst>
                </a:gridCol>
                <a:gridCol w="2380059">
                  <a:extLst>
                    <a:ext uri="{9D8B030D-6E8A-4147-A177-3AD203B41FA5}">
                      <a16:colId xmlns:a16="http://schemas.microsoft.com/office/drawing/2014/main" val="2616761724"/>
                    </a:ext>
                  </a:extLst>
                </a:gridCol>
                <a:gridCol w="2380059">
                  <a:extLst>
                    <a:ext uri="{9D8B030D-6E8A-4147-A177-3AD203B41FA5}">
                      <a16:colId xmlns:a16="http://schemas.microsoft.com/office/drawing/2014/main" val="2465721980"/>
                    </a:ext>
                  </a:extLst>
                </a:gridCol>
                <a:gridCol w="2380059">
                  <a:extLst>
                    <a:ext uri="{9D8B030D-6E8A-4147-A177-3AD203B41FA5}">
                      <a16:colId xmlns:a16="http://schemas.microsoft.com/office/drawing/2014/main" val="2601930844"/>
                    </a:ext>
                  </a:extLst>
                </a:gridCol>
              </a:tblGrid>
              <a:tr h="291199">
                <a:tc>
                  <a:txBody>
                    <a:bodyPr/>
                    <a:lstStyle/>
                    <a:p>
                      <a:r>
                        <a:rPr lang="en-US" dirty="0" smtClean="0"/>
                        <a:t>Social Media</a:t>
                      </a:r>
                      <a:endParaRPr lang="en-US" dirty="0"/>
                    </a:p>
                  </a:txBody>
                  <a:tcPr/>
                </a:tc>
                <a:tc>
                  <a:txBody>
                    <a:bodyPr/>
                    <a:lstStyle/>
                    <a:p>
                      <a:pPr algn="r"/>
                      <a:r>
                        <a:rPr lang="en-US" dirty="0" smtClean="0"/>
                        <a:t>2017</a:t>
                      </a:r>
                      <a:endParaRPr lang="en-US" dirty="0"/>
                    </a:p>
                  </a:txBody>
                  <a:tcPr/>
                </a:tc>
                <a:tc>
                  <a:txBody>
                    <a:bodyPr/>
                    <a:lstStyle/>
                    <a:p>
                      <a:pPr algn="r"/>
                      <a:r>
                        <a:rPr lang="en-US" dirty="0" smtClean="0"/>
                        <a:t>2018</a:t>
                      </a:r>
                      <a:endParaRPr lang="en-US" dirty="0"/>
                    </a:p>
                  </a:txBody>
                  <a:tcPr/>
                </a:tc>
                <a:tc>
                  <a:txBody>
                    <a:bodyPr/>
                    <a:lstStyle/>
                    <a:p>
                      <a:pPr algn="r"/>
                      <a:r>
                        <a:rPr lang="en-US" dirty="0" smtClean="0"/>
                        <a:t>% Rate of Growth</a:t>
                      </a:r>
                      <a:endParaRPr lang="en-US" dirty="0"/>
                    </a:p>
                  </a:txBody>
                  <a:tcPr/>
                </a:tc>
                <a:extLst>
                  <a:ext uri="{0D108BD9-81ED-4DB2-BD59-A6C34878D82A}">
                    <a16:rowId xmlns:a16="http://schemas.microsoft.com/office/drawing/2014/main" val="3969627030"/>
                  </a:ext>
                </a:extLst>
              </a:tr>
              <a:tr h="291199">
                <a:tc>
                  <a:txBody>
                    <a:bodyPr/>
                    <a:lstStyle/>
                    <a:p>
                      <a:r>
                        <a:rPr lang="en-US" b="0" dirty="0" smtClean="0"/>
                        <a:t>UMC</a:t>
                      </a:r>
                      <a:r>
                        <a:rPr lang="en-US" b="0" baseline="0" dirty="0" smtClean="0"/>
                        <a:t> Facebook</a:t>
                      </a:r>
                      <a:endParaRPr lang="en-US" b="0" dirty="0"/>
                    </a:p>
                  </a:txBody>
                  <a:tcPr/>
                </a:tc>
                <a:tc>
                  <a:txBody>
                    <a:bodyPr/>
                    <a:lstStyle/>
                    <a:p>
                      <a:pPr algn="r"/>
                      <a:r>
                        <a:rPr lang="en-US" b="0" dirty="0" smtClean="0"/>
                        <a:t>531424</a:t>
                      </a:r>
                      <a:endParaRPr lang="en-US" b="0" dirty="0"/>
                    </a:p>
                  </a:txBody>
                  <a:tcPr/>
                </a:tc>
                <a:tc>
                  <a:txBody>
                    <a:bodyPr/>
                    <a:lstStyle/>
                    <a:p>
                      <a:pPr algn="r"/>
                      <a:r>
                        <a:rPr lang="en-US" b="0" dirty="0" smtClean="0"/>
                        <a:t>609508</a:t>
                      </a:r>
                      <a:endParaRPr lang="en-US" b="0" dirty="0"/>
                    </a:p>
                  </a:txBody>
                  <a:tcPr/>
                </a:tc>
                <a:tc>
                  <a:txBody>
                    <a:bodyPr/>
                    <a:lstStyle/>
                    <a:p>
                      <a:pPr algn="r"/>
                      <a:r>
                        <a:rPr lang="en-US" b="0" dirty="0" smtClean="0"/>
                        <a:t>15</a:t>
                      </a:r>
                      <a:endParaRPr lang="en-US" b="0" dirty="0"/>
                    </a:p>
                  </a:txBody>
                  <a:tcPr/>
                </a:tc>
                <a:extLst>
                  <a:ext uri="{0D108BD9-81ED-4DB2-BD59-A6C34878D82A}">
                    <a16:rowId xmlns:a16="http://schemas.microsoft.com/office/drawing/2014/main" val="1961025663"/>
                  </a:ext>
                </a:extLst>
              </a:tr>
              <a:tr h="291199">
                <a:tc>
                  <a:txBody>
                    <a:bodyPr/>
                    <a:lstStyle/>
                    <a:p>
                      <a:r>
                        <a:rPr lang="en-US" b="0" dirty="0" smtClean="0"/>
                        <a:t>UMCom Facebook</a:t>
                      </a:r>
                    </a:p>
                  </a:txBody>
                  <a:tcPr/>
                </a:tc>
                <a:tc>
                  <a:txBody>
                    <a:bodyPr/>
                    <a:lstStyle/>
                    <a:p>
                      <a:pPr algn="r"/>
                      <a:r>
                        <a:rPr lang="en-US" b="0" dirty="0" smtClean="0"/>
                        <a:t>64144</a:t>
                      </a:r>
                      <a:endParaRPr lang="en-US" b="0" dirty="0"/>
                    </a:p>
                  </a:txBody>
                  <a:tcPr/>
                </a:tc>
                <a:tc>
                  <a:txBody>
                    <a:bodyPr/>
                    <a:lstStyle/>
                    <a:p>
                      <a:pPr algn="r"/>
                      <a:r>
                        <a:rPr lang="en-US" b="0" dirty="0" smtClean="0"/>
                        <a:t>199581</a:t>
                      </a:r>
                      <a:endParaRPr lang="en-US" b="0" dirty="0"/>
                    </a:p>
                  </a:txBody>
                  <a:tcPr/>
                </a:tc>
                <a:tc>
                  <a:txBody>
                    <a:bodyPr/>
                    <a:lstStyle/>
                    <a:p>
                      <a:pPr algn="r"/>
                      <a:r>
                        <a:rPr lang="en-US" b="0" dirty="0" smtClean="0"/>
                        <a:t>211</a:t>
                      </a:r>
                      <a:endParaRPr lang="en-US" b="0" dirty="0"/>
                    </a:p>
                  </a:txBody>
                  <a:tcPr/>
                </a:tc>
                <a:extLst>
                  <a:ext uri="{0D108BD9-81ED-4DB2-BD59-A6C34878D82A}">
                    <a16:rowId xmlns:a16="http://schemas.microsoft.com/office/drawing/2014/main" val="940649132"/>
                  </a:ext>
                </a:extLst>
              </a:tr>
              <a:tr h="291199">
                <a:tc>
                  <a:txBody>
                    <a:bodyPr/>
                    <a:lstStyle/>
                    <a:p>
                      <a:r>
                        <a:rPr lang="en-US" b="0" dirty="0" smtClean="0"/>
                        <a:t>UMNS</a:t>
                      </a:r>
                      <a:r>
                        <a:rPr lang="en-US" b="0" baseline="0" dirty="0" smtClean="0"/>
                        <a:t> Facebook</a:t>
                      </a:r>
                      <a:endParaRPr lang="en-US" b="0" dirty="0"/>
                    </a:p>
                  </a:txBody>
                  <a:tcPr/>
                </a:tc>
                <a:tc>
                  <a:txBody>
                    <a:bodyPr/>
                    <a:lstStyle/>
                    <a:p>
                      <a:pPr algn="r"/>
                      <a:r>
                        <a:rPr lang="en-US" b="0" dirty="0" smtClean="0"/>
                        <a:t>74046</a:t>
                      </a:r>
                      <a:endParaRPr lang="en-US" b="0" dirty="0"/>
                    </a:p>
                  </a:txBody>
                  <a:tcPr/>
                </a:tc>
                <a:tc>
                  <a:txBody>
                    <a:bodyPr/>
                    <a:lstStyle/>
                    <a:p>
                      <a:pPr algn="r"/>
                      <a:r>
                        <a:rPr lang="en-US" b="0" dirty="0" smtClean="0"/>
                        <a:t>205195</a:t>
                      </a:r>
                      <a:endParaRPr lang="en-US" b="0" dirty="0"/>
                    </a:p>
                  </a:txBody>
                  <a:tcPr/>
                </a:tc>
                <a:tc>
                  <a:txBody>
                    <a:bodyPr/>
                    <a:lstStyle/>
                    <a:p>
                      <a:pPr algn="r"/>
                      <a:r>
                        <a:rPr lang="en-US" b="0" dirty="0" smtClean="0"/>
                        <a:t>277</a:t>
                      </a:r>
                      <a:endParaRPr lang="en-US" b="0" dirty="0"/>
                    </a:p>
                  </a:txBody>
                  <a:tcPr/>
                </a:tc>
                <a:extLst>
                  <a:ext uri="{0D108BD9-81ED-4DB2-BD59-A6C34878D82A}">
                    <a16:rowId xmlns:a16="http://schemas.microsoft.com/office/drawing/2014/main" val="272158525"/>
                  </a:ext>
                </a:extLst>
              </a:tr>
              <a:tr h="291199">
                <a:tc>
                  <a:txBody>
                    <a:bodyPr/>
                    <a:lstStyle/>
                    <a:p>
                      <a:r>
                        <a:rPr lang="en-US" b="0" dirty="0" smtClean="0"/>
                        <a:t>RTC</a:t>
                      </a:r>
                      <a:r>
                        <a:rPr lang="en-US" b="0" baseline="0" dirty="0" smtClean="0"/>
                        <a:t> Facebook</a:t>
                      </a:r>
                      <a:endParaRPr lang="en-US" b="0" dirty="0"/>
                    </a:p>
                  </a:txBody>
                  <a:tcPr/>
                </a:tc>
                <a:tc>
                  <a:txBody>
                    <a:bodyPr/>
                    <a:lstStyle/>
                    <a:p>
                      <a:pPr algn="r"/>
                      <a:r>
                        <a:rPr lang="en-US" b="0" dirty="0" smtClean="0"/>
                        <a:t>102600</a:t>
                      </a:r>
                      <a:endParaRPr lang="en-US" b="0" dirty="0"/>
                    </a:p>
                  </a:txBody>
                  <a:tcPr/>
                </a:tc>
                <a:tc>
                  <a:txBody>
                    <a:bodyPr/>
                    <a:lstStyle/>
                    <a:p>
                      <a:pPr algn="r"/>
                      <a:r>
                        <a:rPr lang="en-US" b="0" dirty="0" smtClean="0"/>
                        <a:t>110120</a:t>
                      </a:r>
                      <a:endParaRPr lang="en-US" b="0" dirty="0"/>
                    </a:p>
                  </a:txBody>
                  <a:tcPr/>
                </a:tc>
                <a:tc>
                  <a:txBody>
                    <a:bodyPr/>
                    <a:lstStyle/>
                    <a:p>
                      <a:pPr algn="r"/>
                      <a:r>
                        <a:rPr lang="en-US" b="0" dirty="0" smtClean="0"/>
                        <a:t>7</a:t>
                      </a:r>
                      <a:endParaRPr lang="en-US" b="0" dirty="0"/>
                    </a:p>
                  </a:txBody>
                  <a:tcPr/>
                </a:tc>
                <a:extLst>
                  <a:ext uri="{0D108BD9-81ED-4DB2-BD59-A6C34878D82A}">
                    <a16:rowId xmlns:a16="http://schemas.microsoft.com/office/drawing/2014/main" val="2276839749"/>
                  </a:ext>
                </a:extLst>
              </a:tr>
              <a:tr h="291199">
                <a:tc>
                  <a:txBody>
                    <a:bodyPr/>
                    <a:lstStyle/>
                    <a:p>
                      <a:r>
                        <a:rPr lang="en-US" dirty="0" smtClean="0">
                          <a:solidFill>
                            <a:schemeClr val="accent4"/>
                          </a:solidFill>
                        </a:rPr>
                        <a:t>UMC Instagram</a:t>
                      </a:r>
                      <a:endParaRPr lang="en-US" dirty="0">
                        <a:solidFill>
                          <a:schemeClr val="accent4"/>
                        </a:solidFill>
                      </a:endParaRPr>
                    </a:p>
                  </a:txBody>
                  <a:tcPr/>
                </a:tc>
                <a:tc>
                  <a:txBody>
                    <a:bodyPr/>
                    <a:lstStyle/>
                    <a:p>
                      <a:pPr algn="r"/>
                      <a:r>
                        <a:rPr lang="en-US" dirty="0" smtClean="0">
                          <a:solidFill>
                            <a:schemeClr val="accent4"/>
                          </a:solidFill>
                        </a:rPr>
                        <a:t>37986</a:t>
                      </a:r>
                      <a:endParaRPr lang="en-US" dirty="0">
                        <a:solidFill>
                          <a:schemeClr val="accent4"/>
                        </a:solidFill>
                      </a:endParaRPr>
                    </a:p>
                  </a:txBody>
                  <a:tcPr/>
                </a:tc>
                <a:tc>
                  <a:txBody>
                    <a:bodyPr/>
                    <a:lstStyle/>
                    <a:p>
                      <a:pPr algn="r"/>
                      <a:r>
                        <a:rPr lang="en-US" dirty="0" smtClean="0">
                          <a:solidFill>
                            <a:schemeClr val="accent4"/>
                          </a:solidFill>
                        </a:rPr>
                        <a:t>44925</a:t>
                      </a:r>
                      <a:endParaRPr lang="en-US" dirty="0">
                        <a:solidFill>
                          <a:schemeClr val="accent4"/>
                        </a:solidFill>
                      </a:endParaRPr>
                    </a:p>
                  </a:txBody>
                  <a:tcPr/>
                </a:tc>
                <a:tc>
                  <a:txBody>
                    <a:bodyPr/>
                    <a:lstStyle/>
                    <a:p>
                      <a:pPr algn="r"/>
                      <a:r>
                        <a:rPr lang="en-US" dirty="0" smtClean="0">
                          <a:solidFill>
                            <a:schemeClr val="accent4"/>
                          </a:solidFill>
                        </a:rPr>
                        <a:t>18</a:t>
                      </a:r>
                      <a:endParaRPr lang="en-US" dirty="0">
                        <a:solidFill>
                          <a:schemeClr val="accent4"/>
                        </a:solidFill>
                      </a:endParaRPr>
                    </a:p>
                  </a:txBody>
                  <a:tcPr/>
                </a:tc>
                <a:extLst>
                  <a:ext uri="{0D108BD9-81ED-4DB2-BD59-A6C34878D82A}">
                    <a16:rowId xmlns:a16="http://schemas.microsoft.com/office/drawing/2014/main" val="857557538"/>
                  </a:ext>
                </a:extLst>
              </a:tr>
              <a:tr h="291199">
                <a:tc>
                  <a:txBody>
                    <a:bodyPr/>
                    <a:lstStyle/>
                    <a:p>
                      <a:r>
                        <a:rPr lang="en-US" dirty="0" smtClean="0">
                          <a:solidFill>
                            <a:schemeClr val="accent4"/>
                          </a:solidFill>
                        </a:rPr>
                        <a:t>UMCom Instagram</a:t>
                      </a:r>
                      <a:endParaRPr lang="en-US" dirty="0">
                        <a:solidFill>
                          <a:schemeClr val="accent4"/>
                        </a:solidFill>
                      </a:endParaRPr>
                    </a:p>
                  </a:txBody>
                  <a:tcPr/>
                </a:tc>
                <a:tc>
                  <a:txBody>
                    <a:bodyPr/>
                    <a:lstStyle/>
                    <a:p>
                      <a:pPr algn="r"/>
                      <a:r>
                        <a:rPr lang="en-US" dirty="0" smtClean="0">
                          <a:solidFill>
                            <a:schemeClr val="accent4"/>
                          </a:solidFill>
                        </a:rPr>
                        <a:t>1299</a:t>
                      </a:r>
                      <a:endParaRPr lang="en-US" dirty="0">
                        <a:solidFill>
                          <a:schemeClr val="accent4"/>
                        </a:solidFill>
                      </a:endParaRPr>
                    </a:p>
                  </a:txBody>
                  <a:tcPr/>
                </a:tc>
                <a:tc>
                  <a:txBody>
                    <a:bodyPr/>
                    <a:lstStyle/>
                    <a:p>
                      <a:pPr algn="r"/>
                      <a:r>
                        <a:rPr lang="en-US" dirty="0" smtClean="0">
                          <a:solidFill>
                            <a:schemeClr val="accent4"/>
                          </a:solidFill>
                        </a:rPr>
                        <a:t>1475</a:t>
                      </a:r>
                      <a:endParaRPr lang="en-US" dirty="0">
                        <a:solidFill>
                          <a:schemeClr val="accent4"/>
                        </a:solidFill>
                      </a:endParaRPr>
                    </a:p>
                  </a:txBody>
                  <a:tcPr/>
                </a:tc>
                <a:tc>
                  <a:txBody>
                    <a:bodyPr/>
                    <a:lstStyle/>
                    <a:p>
                      <a:pPr algn="r"/>
                      <a:r>
                        <a:rPr lang="en-US" dirty="0" smtClean="0">
                          <a:solidFill>
                            <a:schemeClr val="accent4"/>
                          </a:solidFill>
                        </a:rPr>
                        <a:t>14</a:t>
                      </a:r>
                      <a:endParaRPr lang="en-US" dirty="0">
                        <a:solidFill>
                          <a:schemeClr val="accent4"/>
                        </a:solidFill>
                      </a:endParaRPr>
                    </a:p>
                  </a:txBody>
                  <a:tcPr/>
                </a:tc>
                <a:extLst>
                  <a:ext uri="{0D108BD9-81ED-4DB2-BD59-A6C34878D82A}">
                    <a16:rowId xmlns:a16="http://schemas.microsoft.com/office/drawing/2014/main" val="3776337719"/>
                  </a:ext>
                </a:extLst>
              </a:tr>
              <a:tr h="291199">
                <a:tc>
                  <a:txBody>
                    <a:bodyPr/>
                    <a:lstStyle/>
                    <a:p>
                      <a:r>
                        <a:rPr lang="en-US" dirty="0" smtClean="0">
                          <a:solidFill>
                            <a:schemeClr val="accent4"/>
                          </a:solidFill>
                        </a:rPr>
                        <a:t>RTC</a:t>
                      </a:r>
                      <a:r>
                        <a:rPr lang="en-US" baseline="0" dirty="0" smtClean="0">
                          <a:solidFill>
                            <a:schemeClr val="accent4"/>
                          </a:solidFill>
                        </a:rPr>
                        <a:t> Instagram</a:t>
                      </a:r>
                      <a:endParaRPr lang="en-US" dirty="0">
                        <a:solidFill>
                          <a:schemeClr val="accent4"/>
                        </a:solidFill>
                      </a:endParaRPr>
                    </a:p>
                  </a:txBody>
                  <a:tcPr/>
                </a:tc>
                <a:tc>
                  <a:txBody>
                    <a:bodyPr/>
                    <a:lstStyle/>
                    <a:p>
                      <a:pPr algn="r"/>
                      <a:r>
                        <a:rPr lang="en-US" dirty="0" smtClean="0">
                          <a:solidFill>
                            <a:schemeClr val="accent4"/>
                          </a:solidFill>
                        </a:rPr>
                        <a:t>9700</a:t>
                      </a:r>
                      <a:endParaRPr lang="en-US" dirty="0">
                        <a:solidFill>
                          <a:schemeClr val="accent4"/>
                        </a:solidFill>
                      </a:endParaRPr>
                    </a:p>
                  </a:txBody>
                  <a:tcPr/>
                </a:tc>
                <a:tc>
                  <a:txBody>
                    <a:bodyPr/>
                    <a:lstStyle/>
                    <a:p>
                      <a:pPr algn="r"/>
                      <a:r>
                        <a:rPr lang="en-US" dirty="0" smtClean="0">
                          <a:solidFill>
                            <a:schemeClr val="accent4"/>
                          </a:solidFill>
                        </a:rPr>
                        <a:t>10490</a:t>
                      </a:r>
                      <a:endParaRPr lang="en-US" dirty="0">
                        <a:solidFill>
                          <a:schemeClr val="accent4"/>
                        </a:solidFill>
                      </a:endParaRPr>
                    </a:p>
                  </a:txBody>
                  <a:tcPr/>
                </a:tc>
                <a:tc>
                  <a:txBody>
                    <a:bodyPr/>
                    <a:lstStyle/>
                    <a:p>
                      <a:pPr algn="r"/>
                      <a:r>
                        <a:rPr lang="en-US" dirty="0" smtClean="0">
                          <a:solidFill>
                            <a:schemeClr val="accent4"/>
                          </a:solidFill>
                        </a:rPr>
                        <a:t>8</a:t>
                      </a:r>
                      <a:endParaRPr lang="en-US" dirty="0">
                        <a:solidFill>
                          <a:schemeClr val="accent4"/>
                        </a:solidFill>
                      </a:endParaRPr>
                    </a:p>
                  </a:txBody>
                  <a:tcPr/>
                </a:tc>
                <a:extLst>
                  <a:ext uri="{0D108BD9-81ED-4DB2-BD59-A6C34878D82A}">
                    <a16:rowId xmlns:a16="http://schemas.microsoft.com/office/drawing/2014/main" val="377245511"/>
                  </a:ext>
                </a:extLst>
              </a:tr>
              <a:tr h="291199">
                <a:tc>
                  <a:txBody>
                    <a:bodyPr/>
                    <a:lstStyle/>
                    <a:p>
                      <a:r>
                        <a:rPr lang="en-US" dirty="0" smtClean="0">
                          <a:solidFill>
                            <a:srgbClr val="00B0F0"/>
                          </a:solidFill>
                        </a:rPr>
                        <a:t>UMC Twitter</a:t>
                      </a:r>
                      <a:endParaRPr lang="en-US" dirty="0">
                        <a:solidFill>
                          <a:srgbClr val="00B0F0"/>
                        </a:solidFill>
                      </a:endParaRPr>
                    </a:p>
                  </a:txBody>
                  <a:tcPr/>
                </a:tc>
                <a:tc>
                  <a:txBody>
                    <a:bodyPr/>
                    <a:lstStyle/>
                    <a:p>
                      <a:pPr algn="r"/>
                      <a:r>
                        <a:rPr lang="en-US" dirty="0" smtClean="0">
                          <a:solidFill>
                            <a:srgbClr val="00B0F0"/>
                          </a:solidFill>
                        </a:rPr>
                        <a:t>7462</a:t>
                      </a:r>
                      <a:endParaRPr lang="en-US" dirty="0">
                        <a:solidFill>
                          <a:srgbClr val="00B0F0"/>
                        </a:solidFill>
                      </a:endParaRPr>
                    </a:p>
                  </a:txBody>
                  <a:tcPr/>
                </a:tc>
                <a:tc>
                  <a:txBody>
                    <a:bodyPr/>
                    <a:lstStyle/>
                    <a:p>
                      <a:pPr algn="r"/>
                      <a:r>
                        <a:rPr lang="en-US" dirty="0" smtClean="0">
                          <a:solidFill>
                            <a:srgbClr val="00B0F0"/>
                          </a:solidFill>
                        </a:rPr>
                        <a:t>9578</a:t>
                      </a:r>
                      <a:endParaRPr lang="en-US" dirty="0">
                        <a:solidFill>
                          <a:srgbClr val="00B0F0"/>
                        </a:solidFill>
                      </a:endParaRPr>
                    </a:p>
                  </a:txBody>
                  <a:tcPr/>
                </a:tc>
                <a:tc>
                  <a:txBody>
                    <a:bodyPr/>
                    <a:lstStyle/>
                    <a:p>
                      <a:pPr algn="r"/>
                      <a:r>
                        <a:rPr lang="en-US" dirty="0" smtClean="0">
                          <a:solidFill>
                            <a:srgbClr val="00B0F0"/>
                          </a:solidFill>
                        </a:rPr>
                        <a:t>28</a:t>
                      </a:r>
                      <a:endParaRPr lang="en-US" dirty="0">
                        <a:solidFill>
                          <a:srgbClr val="00B0F0"/>
                        </a:solidFill>
                      </a:endParaRPr>
                    </a:p>
                  </a:txBody>
                  <a:tcPr/>
                </a:tc>
                <a:extLst>
                  <a:ext uri="{0D108BD9-81ED-4DB2-BD59-A6C34878D82A}">
                    <a16:rowId xmlns:a16="http://schemas.microsoft.com/office/drawing/2014/main" val="3489945228"/>
                  </a:ext>
                </a:extLst>
              </a:tr>
              <a:tr h="291199">
                <a:tc>
                  <a:txBody>
                    <a:bodyPr/>
                    <a:lstStyle/>
                    <a:p>
                      <a:r>
                        <a:rPr lang="en-US" dirty="0" smtClean="0">
                          <a:solidFill>
                            <a:srgbClr val="00B0F0"/>
                          </a:solidFill>
                        </a:rPr>
                        <a:t>UMCom Twitter</a:t>
                      </a:r>
                      <a:endParaRPr lang="en-US" dirty="0">
                        <a:solidFill>
                          <a:srgbClr val="00B0F0"/>
                        </a:solidFill>
                      </a:endParaRPr>
                    </a:p>
                  </a:txBody>
                  <a:tcPr/>
                </a:tc>
                <a:tc>
                  <a:txBody>
                    <a:bodyPr/>
                    <a:lstStyle/>
                    <a:p>
                      <a:pPr algn="r"/>
                      <a:r>
                        <a:rPr lang="en-US" dirty="0" smtClean="0">
                          <a:solidFill>
                            <a:srgbClr val="00B0F0"/>
                          </a:solidFill>
                        </a:rPr>
                        <a:t>21824</a:t>
                      </a:r>
                      <a:endParaRPr lang="en-US" dirty="0">
                        <a:solidFill>
                          <a:srgbClr val="00B0F0"/>
                        </a:solidFill>
                      </a:endParaRPr>
                    </a:p>
                  </a:txBody>
                  <a:tcPr/>
                </a:tc>
                <a:tc>
                  <a:txBody>
                    <a:bodyPr/>
                    <a:lstStyle/>
                    <a:p>
                      <a:pPr algn="r"/>
                      <a:r>
                        <a:rPr lang="en-US" dirty="0" smtClean="0">
                          <a:solidFill>
                            <a:srgbClr val="00B0F0"/>
                          </a:solidFill>
                        </a:rPr>
                        <a:t>22497</a:t>
                      </a:r>
                      <a:endParaRPr lang="en-US" dirty="0">
                        <a:solidFill>
                          <a:srgbClr val="00B0F0"/>
                        </a:solidFill>
                      </a:endParaRPr>
                    </a:p>
                  </a:txBody>
                  <a:tcPr/>
                </a:tc>
                <a:tc>
                  <a:txBody>
                    <a:bodyPr/>
                    <a:lstStyle/>
                    <a:p>
                      <a:pPr algn="r"/>
                      <a:r>
                        <a:rPr lang="en-US" dirty="0" smtClean="0">
                          <a:solidFill>
                            <a:srgbClr val="00B0F0"/>
                          </a:solidFill>
                        </a:rPr>
                        <a:t>3</a:t>
                      </a:r>
                      <a:endParaRPr lang="en-US" dirty="0">
                        <a:solidFill>
                          <a:srgbClr val="00B0F0"/>
                        </a:solidFill>
                      </a:endParaRPr>
                    </a:p>
                  </a:txBody>
                  <a:tcPr/>
                </a:tc>
                <a:extLst>
                  <a:ext uri="{0D108BD9-81ED-4DB2-BD59-A6C34878D82A}">
                    <a16:rowId xmlns:a16="http://schemas.microsoft.com/office/drawing/2014/main" val="1547133661"/>
                  </a:ext>
                </a:extLst>
              </a:tr>
              <a:tr h="291199">
                <a:tc>
                  <a:txBody>
                    <a:bodyPr/>
                    <a:lstStyle/>
                    <a:p>
                      <a:r>
                        <a:rPr lang="en-US" dirty="0" smtClean="0">
                          <a:solidFill>
                            <a:srgbClr val="00B0F0"/>
                          </a:solidFill>
                        </a:rPr>
                        <a:t>UMNS</a:t>
                      </a:r>
                      <a:r>
                        <a:rPr lang="en-US" baseline="0" dirty="0" smtClean="0">
                          <a:solidFill>
                            <a:srgbClr val="00B0F0"/>
                          </a:solidFill>
                        </a:rPr>
                        <a:t> Twitter</a:t>
                      </a:r>
                      <a:endParaRPr lang="en-US" dirty="0">
                        <a:solidFill>
                          <a:srgbClr val="00B0F0"/>
                        </a:solidFill>
                      </a:endParaRPr>
                    </a:p>
                  </a:txBody>
                  <a:tcPr/>
                </a:tc>
                <a:tc>
                  <a:txBody>
                    <a:bodyPr/>
                    <a:lstStyle/>
                    <a:p>
                      <a:pPr algn="r"/>
                      <a:r>
                        <a:rPr lang="en-US" dirty="0" smtClean="0">
                          <a:solidFill>
                            <a:srgbClr val="00B0F0"/>
                          </a:solidFill>
                        </a:rPr>
                        <a:t>23271</a:t>
                      </a:r>
                      <a:endParaRPr lang="en-US" dirty="0">
                        <a:solidFill>
                          <a:srgbClr val="00B0F0"/>
                        </a:solidFill>
                      </a:endParaRPr>
                    </a:p>
                  </a:txBody>
                  <a:tcPr/>
                </a:tc>
                <a:tc>
                  <a:txBody>
                    <a:bodyPr/>
                    <a:lstStyle/>
                    <a:p>
                      <a:pPr algn="r"/>
                      <a:r>
                        <a:rPr lang="en-US" dirty="0" smtClean="0">
                          <a:solidFill>
                            <a:srgbClr val="00B0F0"/>
                          </a:solidFill>
                        </a:rPr>
                        <a:t>23979</a:t>
                      </a:r>
                      <a:endParaRPr lang="en-US" dirty="0">
                        <a:solidFill>
                          <a:srgbClr val="00B0F0"/>
                        </a:solidFill>
                      </a:endParaRPr>
                    </a:p>
                  </a:txBody>
                  <a:tcPr/>
                </a:tc>
                <a:tc>
                  <a:txBody>
                    <a:bodyPr/>
                    <a:lstStyle/>
                    <a:p>
                      <a:pPr algn="r"/>
                      <a:r>
                        <a:rPr lang="en-US" dirty="0" smtClean="0">
                          <a:solidFill>
                            <a:srgbClr val="00B0F0"/>
                          </a:solidFill>
                        </a:rPr>
                        <a:t>3</a:t>
                      </a:r>
                      <a:endParaRPr lang="en-US" dirty="0">
                        <a:solidFill>
                          <a:srgbClr val="00B0F0"/>
                        </a:solidFill>
                      </a:endParaRPr>
                    </a:p>
                  </a:txBody>
                  <a:tcPr/>
                </a:tc>
                <a:extLst>
                  <a:ext uri="{0D108BD9-81ED-4DB2-BD59-A6C34878D82A}">
                    <a16:rowId xmlns:a16="http://schemas.microsoft.com/office/drawing/2014/main" val="2407491634"/>
                  </a:ext>
                </a:extLst>
              </a:tr>
              <a:tr h="291199">
                <a:tc>
                  <a:txBody>
                    <a:bodyPr/>
                    <a:lstStyle/>
                    <a:p>
                      <a:r>
                        <a:rPr lang="en-US" dirty="0" smtClean="0">
                          <a:solidFill>
                            <a:srgbClr val="00B0F0"/>
                          </a:solidFill>
                        </a:rPr>
                        <a:t>RTC Twitter</a:t>
                      </a:r>
                      <a:endParaRPr lang="en-US" dirty="0">
                        <a:solidFill>
                          <a:srgbClr val="00B0F0"/>
                        </a:solidFill>
                      </a:endParaRPr>
                    </a:p>
                  </a:txBody>
                  <a:tcPr/>
                </a:tc>
                <a:tc>
                  <a:txBody>
                    <a:bodyPr/>
                    <a:lstStyle/>
                    <a:p>
                      <a:pPr algn="r"/>
                      <a:r>
                        <a:rPr lang="en-US" dirty="0" smtClean="0">
                          <a:solidFill>
                            <a:srgbClr val="00B0F0"/>
                          </a:solidFill>
                        </a:rPr>
                        <a:t>20100</a:t>
                      </a:r>
                      <a:endParaRPr lang="en-US" dirty="0">
                        <a:solidFill>
                          <a:srgbClr val="00B0F0"/>
                        </a:solidFill>
                      </a:endParaRPr>
                    </a:p>
                  </a:txBody>
                  <a:tcPr/>
                </a:tc>
                <a:tc>
                  <a:txBody>
                    <a:bodyPr/>
                    <a:lstStyle/>
                    <a:p>
                      <a:pPr algn="r"/>
                      <a:r>
                        <a:rPr lang="en-US" dirty="0" smtClean="0">
                          <a:solidFill>
                            <a:srgbClr val="00B0F0"/>
                          </a:solidFill>
                        </a:rPr>
                        <a:t>20200</a:t>
                      </a:r>
                      <a:endParaRPr lang="en-US" dirty="0">
                        <a:solidFill>
                          <a:srgbClr val="00B0F0"/>
                        </a:solidFill>
                      </a:endParaRPr>
                    </a:p>
                  </a:txBody>
                  <a:tcPr/>
                </a:tc>
                <a:tc>
                  <a:txBody>
                    <a:bodyPr/>
                    <a:lstStyle/>
                    <a:p>
                      <a:pPr algn="r"/>
                      <a:r>
                        <a:rPr lang="en-US" dirty="0" smtClean="0">
                          <a:solidFill>
                            <a:srgbClr val="00B0F0"/>
                          </a:solidFill>
                        </a:rPr>
                        <a:t>1</a:t>
                      </a:r>
                      <a:endParaRPr lang="en-US" dirty="0">
                        <a:solidFill>
                          <a:srgbClr val="00B0F0"/>
                        </a:solidFill>
                      </a:endParaRPr>
                    </a:p>
                  </a:txBody>
                  <a:tcPr/>
                </a:tc>
                <a:extLst>
                  <a:ext uri="{0D108BD9-81ED-4DB2-BD59-A6C34878D82A}">
                    <a16:rowId xmlns:a16="http://schemas.microsoft.com/office/drawing/2014/main" val="2193313167"/>
                  </a:ext>
                </a:extLst>
              </a:tr>
              <a:tr h="291199">
                <a:tc>
                  <a:txBody>
                    <a:bodyPr/>
                    <a:lstStyle/>
                    <a:p>
                      <a:r>
                        <a:rPr lang="en-US" dirty="0" smtClean="0">
                          <a:solidFill>
                            <a:srgbClr val="00B050"/>
                          </a:solidFill>
                        </a:rPr>
                        <a:t>UMC YouTube</a:t>
                      </a:r>
                      <a:endParaRPr lang="en-US" dirty="0">
                        <a:solidFill>
                          <a:srgbClr val="00B050"/>
                        </a:solidFill>
                      </a:endParaRPr>
                    </a:p>
                  </a:txBody>
                  <a:tcPr/>
                </a:tc>
                <a:tc>
                  <a:txBody>
                    <a:bodyPr/>
                    <a:lstStyle/>
                    <a:p>
                      <a:pPr algn="r"/>
                      <a:r>
                        <a:rPr lang="en-US" dirty="0" smtClean="0">
                          <a:solidFill>
                            <a:srgbClr val="00B050"/>
                          </a:solidFill>
                        </a:rPr>
                        <a:t>6136</a:t>
                      </a:r>
                      <a:endParaRPr lang="en-US" dirty="0">
                        <a:solidFill>
                          <a:srgbClr val="00B050"/>
                        </a:solidFill>
                      </a:endParaRPr>
                    </a:p>
                  </a:txBody>
                  <a:tcPr/>
                </a:tc>
                <a:tc>
                  <a:txBody>
                    <a:bodyPr/>
                    <a:lstStyle/>
                    <a:p>
                      <a:pPr algn="r"/>
                      <a:r>
                        <a:rPr lang="en-US" dirty="0" smtClean="0">
                          <a:solidFill>
                            <a:srgbClr val="00B050"/>
                          </a:solidFill>
                        </a:rPr>
                        <a:t>7902</a:t>
                      </a:r>
                      <a:endParaRPr lang="en-US" dirty="0">
                        <a:solidFill>
                          <a:srgbClr val="00B050"/>
                        </a:solidFill>
                      </a:endParaRPr>
                    </a:p>
                  </a:txBody>
                  <a:tcPr/>
                </a:tc>
                <a:tc>
                  <a:txBody>
                    <a:bodyPr/>
                    <a:lstStyle/>
                    <a:p>
                      <a:pPr algn="r"/>
                      <a:r>
                        <a:rPr lang="en-US" dirty="0" smtClean="0">
                          <a:solidFill>
                            <a:srgbClr val="00B050"/>
                          </a:solidFill>
                        </a:rPr>
                        <a:t>29</a:t>
                      </a:r>
                      <a:endParaRPr lang="en-US" dirty="0">
                        <a:solidFill>
                          <a:srgbClr val="00B050"/>
                        </a:solidFill>
                      </a:endParaRPr>
                    </a:p>
                  </a:txBody>
                  <a:tcPr/>
                </a:tc>
                <a:extLst>
                  <a:ext uri="{0D108BD9-81ED-4DB2-BD59-A6C34878D82A}">
                    <a16:rowId xmlns:a16="http://schemas.microsoft.com/office/drawing/2014/main" val="3934226741"/>
                  </a:ext>
                </a:extLst>
              </a:tr>
            </a:tbl>
          </a:graphicData>
        </a:graphic>
      </p:graphicFrame>
      <p:sp>
        <p:nvSpPr>
          <p:cNvPr id="5" name="TextBox 4"/>
          <p:cNvSpPr txBox="1"/>
          <p:nvPr/>
        </p:nvSpPr>
        <p:spPr>
          <a:xfrm>
            <a:off x="1618593" y="767255"/>
            <a:ext cx="8639504" cy="523220"/>
          </a:xfrm>
          <a:prstGeom prst="rect">
            <a:avLst/>
          </a:prstGeom>
          <a:noFill/>
        </p:spPr>
        <p:txBody>
          <a:bodyPr wrap="square" rtlCol="0">
            <a:spAutoFit/>
          </a:bodyPr>
          <a:lstStyle/>
          <a:p>
            <a:r>
              <a:rPr lang="en-US" sz="2800" dirty="0" smtClean="0"/>
              <a:t>UMC Related Social Media - # of Fans</a:t>
            </a:r>
            <a:endParaRPr lang="en-US" sz="2800" dirty="0"/>
          </a:p>
        </p:txBody>
      </p:sp>
    </p:spTree>
    <p:extLst>
      <p:ext uri="{BB962C8B-B14F-4D97-AF65-F5344CB8AC3E}">
        <p14:creationId xmlns:p14="http://schemas.microsoft.com/office/powerpoint/2010/main" val="41435761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5347" y="0"/>
            <a:ext cx="11841481" cy="1072055"/>
          </a:xfrm>
        </p:spPr>
        <p:txBody>
          <a:bodyPr>
            <a:normAutofit/>
          </a:bodyPr>
          <a:lstStyle/>
          <a:p>
            <a:r>
              <a:rPr lang="en-US" sz="4000" smtClean="0"/>
              <a:t>UMCom – Relationships with </a:t>
            </a:r>
            <a:r>
              <a:rPr lang="en-US" sz="4000" dirty="0" smtClean="0"/>
              <a:t>Boards &amp; Agencies</a:t>
            </a:r>
            <a:endParaRPr lang="en-US" sz="4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84625937"/>
              </p:ext>
            </p:extLst>
          </p:nvPr>
        </p:nvGraphicFramePr>
        <p:xfrm>
          <a:off x="1" y="948667"/>
          <a:ext cx="12191999" cy="5731708"/>
        </p:xfrm>
        <a:graphic>
          <a:graphicData uri="http://schemas.openxmlformats.org/drawingml/2006/table">
            <a:tbl>
              <a:tblPr firstRow="1" bandRow="1">
                <a:tableStyleId>{5C22544A-7EE6-4342-B048-85BDC9FD1C3A}</a:tableStyleId>
              </a:tblPr>
              <a:tblGrid>
                <a:gridCol w="1664524">
                  <a:extLst>
                    <a:ext uri="{9D8B030D-6E8A-4147-A177-3AD203B41FA5}">
                      <a16:colId xmlns:a16="http://schemas.microsoft.com/office/drawing/2014/main" val="20000"/>
                    </a:ext>
                  </a:extLst>
                </a:gridCol>
                <a:gridCol w="1251661">
                  <a:extLst>
                    <a:ext uri="{9D8B030D-6E8A-4147-A177-3AD203B41FA5}">
                      <a16:colId xmlns:a16="http://schemas.microsoft.com/office/drawing/2014/main" val="20001"/>
                    </a:ext>
                  </a:extLst>
                </a:gridCol>
                <a:gridCol w="1441100">
                  <a:extLst>
                    <a:ext uri="{9D8B030D-6E8A-4147-A177-3AD203B41FA5}">
                      <a16:colId xmlns:a16="http://schemas.microsoft.com/office/drawing/2014/main" val="20002"/>
                    </a:ext>
                  </a:extLst>
                </a:gridCol>
                <a:gridCol w="1260262">
                  <a:extLst>
                    <a:ext uri="{9D8B030D-6E8A-4147-A177-3AD203B41FA5}">
                      <a16:colId xmlns:a16="http://schemas.microsoft.com/office/drawing/2014/main" val="20003"/>
                    </a:ext>
                  </a:extLst>
                </a:gridCol>
                <a:gridCol w="1045284">
                  <a:extLst>
                    <a:ext uri="{9D8B030D-6E8A-4147-A177-3AD203B41FA5}">
                      <a16:colId xmlns:a16="http://schemas.microsoft.com/office/drawing/2014/main" val="20005"/>
                    </a:ext>
                  </a:extLst>
                </a:gridCol>
                <a:gridCol w="1698633">
                  <a:extLst>
                    <a:ext uri="{9D8B030D-6E8A-4147-A177-3AD203B41FA5}">
                      <a16:colId xmlns:a16="http://schemas.microsoft.com/office/drawing/2014/main" val="20006"/>
                    </a:ext>
                  </a:extLst>
                </a:gridCol>
                <a:gridCol w="1191824">
                  <a:extLst>
                    <a:ext uri="{9D8B030D-6E8A-4147-A177-3AD203B41FA5}">
                      <a16:colId xmlns:a16="http://schemas.microsoft.com/office/drawing/2014/main" val="1323367101"/>
                    </a:ext>
                  </a:extLst>
                </a:gridCol>
                <a:gridCol w="1360215">
                  <a:extLst>
                    <a:ext uri="{9D8B030D-6E8A-4147-A177-3AD203B41FA5}">
                      <a16:colId xmlns:a16="http://schemas.microsoft.com/office/drawing/2014/main" val="3202262735"/>
                    </a:ext>
                  </a:extLst>
                </a:gridCol>
                <a:gridCol w="1278496">
                  <a:extLst>
                    <a:ext uri="{9D8B030D-6E8A-4147-A177-3AD203B41FA5}">
                      <a16:colId xmlns:a16="http://schemas.microsoft.com/office/drawing/2014/main" val="2538367723"/>
                    </a:ext>
                  </a:extLst>
                </a:gridCol>
              </a:tblGrid>
              <a:tr h="1037788">
                <a:tc>
                  <a:txBody>
                    <a:bodyPr/>
                    <a:lstStyle/>
                    <a:p>
                      <a:r>
                        <a:rPr lang="en-US" sz="1400" dirty="0" smtClean="0"/>
                        <a:t>Agencies</a:t>
                      </a:r>
                      <a:endParaRPr lang="en-US" sz="1400" dirty="0"/>
                    </a:p>
                  </a:txBody>
                  <a:tcPr/>
                </a:tc>
                <a:tc>
                  <a:txBody>
                    <a:bodyPr/>
                    <a:lstStyle/>
                    <a:p>
                      <a:pPr algn="ctr"/>
                      <a:r>
                        <a:rPr lang="en-US" sz="1400" dirty="0" smtClean="0"/>
                        <a:t>Participates Fully</a:t>
                      </a:r>
                      <a:r>
                        <a:rPr lang="en-US" sz="1400" baseline="0" dirty="0" smtClean="0"/>
                        <a:t> in Leader Site</a:t>
                      </a:r>
                      <a:endParaRPr lang="en-US" sz="1400" dirty="0"/>
                    </a:p>
                  </a:txBody>
                  <a:tcPr/>
                </a:tc>
                <a:tc>
                  <a:txBody>
                    <a:bodyPr/>
                    <a:lstStyle/>
                    <a:p>
                      <a:pPr algn="ctr"/>
                      <a:r>
                        <a:rPr lang="en-US" sz="1400" dirty="0" smtClean="0"/>
                        <a:t>Content to be featured on leader site</a:t>
                      </a:r>
                      <a:endParaRPr lang="en-US" sz="1400" dirty="0"/>
                    </a:p>
                  </a:txBody>
                  <a:tcPr/>
                </a:tc>
                <a:tc>
                  <a:txBody>
                    <a:bodyPr/>
                    <a:lstStyle/>
                    <a:p>
                      <a:pPr algn="ctr"/>
                      <a:r>
                        <a:rPr lang="en-US" sz="1400" dirty="0" smtClean="0"/>
                        <a:t>Content</a:t>
                      </a:r>
                      <a:r>
                        <a:rPr lang="en-US" sz="1400" baseline="0" dirty="0" smtClean="0"/>
                        <a:t> featured on UMC.org</a:t>
                      </a:r>
                      <a:endParaRPr lang="en-US" sz="1400" dirty="0"/>
                    </a:p>
                  </a:txBody>
                  <a:tcPr/>
                </a:tc>
                <a:tc>
                  <a:txBody>
                    <a:bodyPr/>
                    <a:lstStyle/>
                    <a:p>
                      <a:pPr algn="ctr"/>
                      <a:r>
                        <a:rPr lang="en-US" sz="1400" dirty="0" err="1" smtClean="0"/>
                        <a:t>UMCom</a:t>
                      </a:r>
                      <a:r>
                        <a:rPr lang="en-US" sz="1400" baseline="0" dirty="0" smtClean="0"/>
                        <a:t> </a:t>
                      </a:r>
                      <a:r>
                        <a:rPr lang="en-US" sz="1400" dirty="0" smtClean="0"/>
                        <a:t>Supports with Research </a:t>
                      </a:r>
                      <a:endParaRPr lang="en-US" sz="1400" dirty="0"/>
                    </a:p>
                  </a:txBody>
                  <a:tcPr/>
                </a:tc>
                <a:tc>
                  <a:txBody>
                    <a:bodyPr/>
                    <a:lstStyle/>
                    <a:p>
                      <a:pPr algn="ctr"/>
                      <a:r>
                        <a:rPr lang="en-US" sz="1400" dirty="0" err="1" smtClean="0"/>
                        <a:t>UMCom</a:t>
                      </a:r>
                      <a:r>
                        <a:rPr lang="en-US" sz="1400" baseline="0" dirty="0" smtClean="0"/>
                        <a:t> </a:t>
                      </a:r>
                      <a:r>
                        <a:rPr lang="en-US" sz="1400" dirty="0" smtClean="0"/>
                        <a:t>Supports</a:t>
                      </a:r>
                      <a:r>
                        <a:rPr lang="en-US" sz="1400" baseline="0" dirty="0" smtClean="0"/>
                        <a:t> with Marketing &amp; </a:t>
                      </a:r>
                      <a:r>
                        <a:rPr lang="en-US" sz="1400" dirty="0" smtClean="0"/>
                        <a:t>Communications</a:t>
                      </a:r>
                      <a:endParaRPr lang="en-US" sz="1400" dirty="0"/>
                    </a:p>
                  </a:txBody>
                  <a:tcPr/>
                </a:tc>
                <a:tc>
                  <a:txBody>
                    <a:bodyPr/>
                    <a:lstStyle/>
                    <a:p>
                      <a:pPr algn="ctr"/>
                      <a:r>
                        <a:rPr lang="en-US" sz="1400" dirty="0" smtClean="0"/>
                        <a:t>UM</a:t>
                      </a:r>
                      <a:r>
                        <a:rPr lang="en-US" sz="1400" baseline="0" dirty="0" smtClean="0"/>
                        <a:t> </a:t>
                      </a:r>
                      <a:r>
                        <a:rPr lang="en-US" sz="1400" dirty="0" smtClean="0"/>
                        <a:t>Production</a:t>
                      </a:r>
                      <a:r>
                        <a:rPr lang="en-US" sz="1400" baseline="0" dirty="0" smtClean="0"/>
                        <a:t> Supports Agency</a:t>
                      </a:r>
                      <a:endParaRPr lang="en-US" sz="1400" dirty="0"/>
                    </a:p>
                  </a:txBody>
                  <a:tcPr/>
                </a:tc>
                <a:tc>
                  <a:txBody>
                    <a:bodyPr/>
                    <a:lstStyle/>
                    <a:p>
                      <a:pPr algn="ctr"/>
                      <a:r>
                        <a:rPr lang="en-US" sz="1400" dirty="0" smtClean="0"/>
                        <a:t>UMCom</a:t>
                      </a:r>
                      <a:r>
                        <a:rPr lang="en-US" sz="1400" baseline="0" dirty="0" smtClean="0"/>
                        <a:t> News Coverage </a:t>
                      </a:r>
                      <a:endParaRPr lang="en-US" sz="1400" dirty="0"/>
                    </a:p>
                  </a:txBody>
                  <a:tcPr/>
                </a:tc>
                <a:tc>
                  <a:txBody>
                    <a:bodyPr/>
                    <a:lstStyle/>
                    <a:p>
                      <a:pPr algn="ctr"/>
                      <a:r>
                        <a:rPr lang="en-US" sz="1400" dirty="0" smtClean="0"/>
                        <a:t>Public Information Support</a:t>
                      </a:r>
                      <a:endParaRPr lang="en-US" sz="1400" dirty="0"/>
                    </a:p>
                  </a:txBody>
                  <a:tcPr/>
                </a:tc>
                <a:extLst>
                  <a:ext uri="{0D108BD9-81ED-4DB2-BD59-A6C34878D82A}">
                    <a16:rowId xmlns:a16="http://schemas.microsoft.com/office/drawing/2014/main" val="10000"/>
                  </a:ext>
                </a:extLst>
              </a:tr>
              <a:tr h="334712">
                <a:tc>
                  <a:txBody>
                    <a:bodyPr/>
                    <a:lstStyle/>
                    <a:p>
                      <a:pPr algn="l" fontAlgn="b"/>
                      <a:r>
                        <a:rPr lang="en-US" sz="1600" b="0" i="0" u="none" strike="noStrike" dirty="0" smtClean="0">
                          <a:solidFill>
                            <a:srgbClr val="000000"/>
                          </a:solidFill>
                          <a:effectLst/>
                          <a:latin typeface="Calibri" panose="020F0502020204030204" pitchFamily="34" charset="0"/>
                        </a:rPr>
                        <a:t>Connectional Table</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algn="ctr"/>
                      <a:endParaRPr lang="en-US" sz="160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extLst>
                  <a:ext uri="{0D108BD9-81ED-4DB2-BD59-A6C34878D82A}">
                    <a16:rowId xmlns:a16="http://schemas.microsoft.com/office/drawing/2014/main" val="10001"/>
                  </a:ext>
                </a:extLst>
              </a:tr>
              <a:tr h="31450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panose="020F0502020204030204" pitchFamily="34" charset="0"/>
                        </a:rPr>
                        <a:t>DM</a:t>
                      </a: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tc>
                  <a:txBody>
                    <a:bodyPr/>
                    <a:lstStyle/>
                    <a:p>
                      <a:pPr algn="ctr"/>
                      <a:endParaRPr lang="en-US" sz="160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a:p>
                  </a:txBody>
                  <a:tcPr/>
                </a:tc>
                <a:extLst>
                  <a:ext uri="{0D108BD9-81ED-4DB2-BD59-A6C34878D82A}">
                    <a16:rowId xmlns:a16="http://schemas.microsoft.com/office/drawing/2014/main" val="10002"/>
                  </a:ext>
                </a:extLst>
              </a:tr>
              <a:tr h="31450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panose="020F0502020204030204" pitchFamily="34" charset="0"/>
                        </a:rPr>
                        <a:t>GBCS</a:t>
                      </a: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03"/>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GBGM</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extLst>
                  <a:ext uri="{0D108BD9-81ED-4DB2-BD59-A6C34878D82A}">
                    <a16:rowId xmlns:a16="http://schemas.microsoft.com/office/drawing/2014/main" val="10004"/>
                  </a:ext>
                </a:extLst>
              </a:tr>
              <a:tr h="31450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panose="020F0502020204030204" pitchFamily="34" charset="0"/>
                        </a:rPr>
                        <a:t>GBHEM</a:t>
                      </a: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a:p>
                  </a:txBody>
                  <a:tcPr/>
                </a:tc>
                <a:tc>
                  <a:txBody>
                    <a:bodyPr/>
                    <a:lstStyle/>
                    <a:p>
                      <a:pPr algn="ctr"/>
                      <a:endParaRPr lang="en-US" sz="160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a:p>
                  </a:txBody>
                  <a:tcPr/>
                </a:tc>
                <a:extLst>
                  <a:ext uri="{0D108BD9-81ED-4DB2-BD59-A6C34878D82A}">
                    <a16:rowId xmlns:a16="http://schemas.microsoft.com/office/drawing/2014/main" val="10005"/>
                  </a:ext>
                </a:extLst>
              </a:tr>
              <a:tr h="31450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Calibri" panose="020F0502020204030204" pitchFamily="34" charset="0"/>
                        </a:rPr>
                        <a:t>GCFA</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06"/>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GCAH</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r>
                        <a:rPr lang="en-US" sz="1600" smtClean="0"/>
                        <a:t>X</a:t>
                      </a: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07"/>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GCORR</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08"/>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GCSROW</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09"/>
                  </a:ext>
                </a:extLst>
              </a:tr>
              <a:tr h="314501">
                <a:tc>
                  <a:txBody>
                    <a:bodyPr/>
                    <a:lstStyle/>
                    <a:p>
                      <a:r>
                        <a:rPr lang="en-US" sz="1600" dirty="0" err="1" smtClean="0"/>
                        <a:t>UMMen</a:t>
                      </a:r>
                      <a:endParaRPr lang="en-US" sz="1600" dirty="0"/>
                    </a:p>
                  </a:txBody>
                  <a:tcPr marL="7620" marR="7620" marT="7620" marB="0" anchor="b"/>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extLst>
                  <a:ext uri="{0D108BD9-81ED-4DB2-BD59-A6C34878D82A}">
                    <a16:rowId xmlns:a16="http://schemas.microsoft.com/office/drawing/2014/main" val="10010"/>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UMPH</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11"/>
                  </a:ext>
                </a:extLst>
              </a:tr>
              <a:tr h="314501">
                <a:tc>
                  <a:txBody>
                    <a:bodyPr/>
                    <a:lstStyle/>
                    <a:p>
                      <a:pPr algn="l" fontAlgn="b"/>
                      <a:r>
                        <a:rPr lang="en-US" sz="1600" b="0" i="0" u="none" strike="noStrike" dirty="0" err="1" smtClean="0">
                          <a:solidFill>
                            <a:srgbClr val="000000"/>
                          </a:solidFill>
                          <a:effectLst/>
                          <a:latin typeface="Calibri" panose="020F0502020204030204" pitchFamily="34" charset="0"/>
                        </a:rPr>
                        <a:t>UMWomen</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tc>
                  <a:txBody>
                    <a:bodyPr/>
                    <a:lstStyle/>
                    <a:p>
                      <a:pPr algn="ctr"/>
                      <a:endParaRPr lang="en-US" sz="1600" dirty="0"/>
                    </a:p>
                  </a:txBody>
                  <a:tcPr/>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extLst>
                  <a:ext uri="{0D108BD9-81ED-4DB2-BD59-A6C34878D82A}">
                    <a16:rowId xmlns:a16="http://schemas.microsoft.com/office/drawing/2014/main" val="10012"/>
                  </a:ext>
                </a:extLst>
              </a:tr>
              <a:tr h="334712">
                <a:tc>
                  <a:txBody>
                    <a:bodyPr/>
                    <a:lstStyle/>
                    <a:p>
                      <a:pPr algn="l" fontAlgn="b"/>
                      <a:r>
                        <a:rPr lang="en-US" sz="1600" b="0" i="0" u="none" strike="noStrike" dirty="0" smtClean="0">
                          <a:solidFill>
                            <a:srgbClr val="000000"/>
                          </a:solidFill>
                          <a:effectLst/>
                          <a:latin typeface="Calibri" panose="020F0502020204030204" pitchFamily="34" charset="0"/>
                        </a:rPr>
                        <a:t>Commission on GC</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extLst>
                  <a:ext uri="{0D108BD9-81ED-4DB2-BD59-A6C34878D82A}">
                    <a16:rowId xmlns:a16="http://schemas.microsoft.com/office/drawing/2014/main" val="3189086752"/>
                  </a:ext>
                </a:extLst>
              </a:tr>
              <a:tr h="314501">
                <a:tc>
                  <a:txBody>
                    <a:bodyPr/>
                    <a:lstStyle/>
                    <a:p>
                      <a:pPr algn="l" fontAlgn="b"/>
                      <a:r>
                        <a:rPr lang="en-US" sz="1600" b="0" i="0" u="none" strike="noStrike" dirty="0" smtClean="0">
                          <a:solidFill>
                            <a:srgbClr val="000000"/>
                          </a:solidFill>
                          <a:effectLst/>
                          <a:latin typeface="Calibri" panose="020F0502020204030204" pitchFamily="34" charset="0"/>
                        </a:rPr>
                        <a:t>Council of Bishops</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en-US" sz="1600" dirty="0"/>
                    </a:p>
                  </a:txBody>
                  <a:tcPr/>
                </a:tc>
                <a:tc>
                  <a:txBody>
                    <a:bodyPr/>
                    <a:lstStyle/>
                    <a:p>
                      <a:pPr algn="ctr"/>
                      <a:endParaRPr lang="en-US" sz="1600" dirty="0"/>
                    </a:p>
                  </a:txBody>
                  <a:tcPr/>
                </a:tc>
                <a:tc>
                  <a:txBody>
                    <a:bodyPr/>
                    <a:lstStyle/>
                    <a:p>
                      <a:pPr algn="ctr"/>
                      <a:r>
                        <a:rPr lang="en-US" sz="1600" dirty="0" smtClean="0"/>
                        <a:t>X</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a:ea typeface="+mn-ea"/>
                          <a:cs typeface="+mn-cs"/>
                        </a:rPr>
                        <a:t>X</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r>
                        <a:rPr lang="en-US" sz="1600" dirty="0" smtClean="0"/>
                        <a:t>X</a:t>
                      </a:r>
                      <a:endParaRPr lang="en-US" sz="1600" dirty="0"/>
                    </a:p>
                  </a:txBody>
                  <a:tcPr/>
                </a:tc>
                <a:extLst>
                  <a:ext uri="{0D108BD9-81ED-4DB2-BD59-A6C34878D82A}">
                    <a16:rowId xmlns:a16="http://schemas.microsoft.com/office/drawing/2014/main" val="2753682657"/>
                  </a:ext>
                </a:extLst>
              </a:tr>
            </a:tbl>
          </a:graphicData>
        </a:graphic>
      </p:graphicFrame>
    </p:spTree>
    <p:extLst>
      <p:ext uri="{BB962C8B-B14F-4D97-AF65-F5344CB8AC3E}">
        <p14:creationId xmlns:p14="http://schemas.microsoft.com/office/powerpoint/2010/main" val="15012476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on Agency Goals 2018</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25089784"/>
              </p:ext>
            </p:extLst>
          </p:nvPr>
        </p:nvGraphicFramePr>
        <p:xfrm>
          <a:off x="1535113" y="2016125"/>
          <a:ext cx="9520237"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5549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Website Performance</a:t>
            </a:r>
            <a:endParaRPr lang="en-US" dirty="0"/>
          </a:p>
        </p:txBody>
      </p:sp>
      <p:sp>
        <p:nvSpPr>
          <p:cNvPr id="3" name="Content Placeholder 2"/>
          <p:cNvSpPr>
            <a:spLocks noGrp="1"/>
          </p:cNvSpPr>
          <p:nvPr>
            <p:ph idx="1"/>
          </p:nvPr>
        </p:nvSpPr>
        <p:spPr/>
        <p:txBody>
          <a:bodyPr/>
          <a:lstStyle/>
          <a:p>
            <a:r>
              <a:rPr lang="en-US" dirty="0" smtClean="0"/>
              <a:t>UMC.org and Umcom.org continue to show increases in page views compared to 2017.  Each website set new records in this area.</a:t>
            </a:r>
          </a:p>
          <a:p>
            <a:r>
              <a:rPr lang="en-US" dirty="0" smtClean="0"/>
              <a:t>This growth comes from an increase in the number of pages viewed per session.  The number of users remained fairly constant between the two years with umc.org users down slightly and umcom.org users up slightly.</a:t>
            </a:r>
            <a:endParaRPr lang="en-US" dirty="0"/>
          </a:p>
        </p:txBody>
      </p:sp>
    </p:spTree>
    <p:extLst>
      <p:ext uri="{BB962C8B-B14F-4D97-AF65-F5344CB8AC3E}">
        <p14:creationId xmlns:p14="http://schemas.microsoft.com/office/powerpoint/2010/main" val="4141049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5192" y="691007"/>
            <a:ext cx="9520158" cy="645909"/>
          </a:xfrm>
        </p:spPr>
        <p:txBody>
          <a:bodyPr/>
          <a:lstStyle/>
          <a:p>
            <a:r>
              <a:rPr lang="en-US" dirty="0" smtClean="0"/>
              <a:t>UMC.org Metrics </a:t>
            </a:r>
            <a:r>
              <a:rPr lang="en-US" sz="1800" dirty="0" smtClean="0"/>
              <a:t>(in ‘000’s)</a:t>
            </a:r>
            <a:endParaRPr lang="en-US" sz="1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6168381"/>
              </p:ext>
            </p:extLst>
          </p:nvPr>
        </p:nvGraphicFramePr>
        <p:xfrm>
          <a:off x="1535113" y="1513489"/>
          <a:ext cx="9520237" cy="39666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545665533"/>
              </p:ext>
            </p:extLst>
          </p:nvPr>
        </p:nvGraphicFramePr>
        <p:xfrm>
          <a:off x="1456734" y="4584612"/>
          <a:ext cx="8967426" cy="365760"/>
        </p:xfrm>
        <a:graphic>
          <a:graphicData uri="http://schemas.openxmlformats.org/drawingml/2006/table">
            <a:tbl>
              <a:tblPr/>
              <a:tblGrid>
                <a:gridCol w="8967426">
                  <a:extLst>
                    <a:ext uri="{9D8B030D-6E8A-4147-A177-3AD203B41FA5}">
                      <a16:colId xmlns:a16="http://schemas.microsoft.com/office/drawing/2014/main" val="802074564"/>
                    </a:ext>
                  </a:extLst>
                </a:gridCol>
              </a:tblGrid>
              <a:tr h="365760">
                <a:tc>
                  <a:txBody>
                    <a:bodyPr/>
                    <a:lstStyle/>
                    <a:p>
                      <a:r>
                        <a:rPr lang="en-US" dirty="0" smtClean="0">
                          <a:solidFill>
                            <a:srgbClr val="C00000"/>
                          </a:solidFill>
                        </a:rPr>
                        <a:t>Pages/Session    2.4                      2.5                      2.1</a:t>
                      </a:r>
                      <a:r>
                        <a:rPr lang="en-US" baseline="0" dirty="0" smtClean="0">
                          <a:solidFill>
                            <a:srgbClr val="C00000"/>
                          </a:solidFill>
                        </a:rPr>
                        <a:t>                       1.8                      2.5</a:t>
                      </a:r>
                      <a:r>
                        <a:rPr lang="en-US" dirty="0" smtClean="0">
                          <a:solidFill>
                            <a:srgbClr val="C00000"/>
                          </a:solidFill>
                        </a:rPr>
                        <a:t>                                                     </a:t>
                      </a:r>
                      <a:endParaRPr lang="en-US" dirty="0">
                        <a:solidFill>
                          <a:srgbClr val="C0000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79078941"/>
                  </a:ext>
                </a:extLst>
              </a:tr>
            </a:tbl>
          </a:graphicData>
        </a:graphic>
      </p:graphicFrame>
      <p:cxnSp>
        <p:nvCxnSpPr>
          <p:cNvPr id="10" name="Straight Arrow Connector 9"/>
          <p:cNvCxnSpPr/>
          <p:nvPr/>
        </p:nvCxnSpPr>
        <p:spPr>
          <a:xfrm flipV="1">
            <a:off x="2812568" y="1772044"/>
            <a:ext cx="6438638" cy="122971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2" name="Straight Arrow Connector 11"/>
          <p:cNvCxnSpPr/>
          <p:nvPr/>
        </p:nvCxnSpPr>
        <p:spPr>
          <a:xfrm flipV="1">
            <a:off x="3455801" y="2932386"/>
            <a:ext cx="6381882" cy="580171"/>
          </a:xfrm>
          <a:prstGeom prst="straightConnector1">
            <a:avLst/>
          </a:prstGeom>
          <a:ln w="9525" cap="flat" cmpd="sng" algn="ctr">
            <a:solidFill>
              <a:schemeClr val="accent2"/>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77880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5192" y="691007"/>
            <a:ext cx="9520158" cy="645909"/>
          </a:xfrm>
        </p:spPr>
        <p:txBody>
          <a:bodyPr/>
          <a:lstStyle/>
          <a:p>
            <a:r>
              <a:rPr lang="en-US" dirty="0" smtClean="0"/>
              <a:t>UMCom.org Metrics </a:t>
            </a:r>
            <a:r>
              <a:rPr lang="en-US" sz="1800" dirty="0" smtClean="0"/>
              <a:t>(in ‘000’s)</a:t>
            </a:r>
            <a:endParaRPr lang="en-US" sz="1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70813089"/>
              </p:ext>
            </p:extLst>
          </p:nvPr>
        </p:nvGraphicFramePr>
        <p:xfrm>
          <a:off x="1535113" y="1513489"/>
          <a:ext cx="9520237" cy="39666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201450612"/>
              </p:ext>
            </p:extLst>
          </p:nvPr>
        </p:nvGraphicFramePr>
        <p:xfrm>
          <a:off x="1456734" y="4584612"/>
          <a:ext cx="8967426" cy="365760"/>
        </p:xfrm>
        <a:graphic>
          <a:graphicData uri="http://schemas.openxmlformats.org/drawingml/2006/table">
            <a:tbl>
              <a:tblPr/>
              <a:tblGrid>
                <a:gridCol w="8967426">
                  <a:extLst>
                    <a:ext uri="{9D8B030D-6E8A-4147-A177-3AD203B41FA5}">
                      <a16:colId xmlns:a16="http://schemas.microsoft.com/office/drawing/2014/main" val="802074564"/>
                    </a:ext>
                  </a:extLst>
                </a:gridCol>
              </a:tblGrid>
              <a:tr h="365760">
                <a:tc>
                  <a:txBody>
                    <a:bodyPr/>
                    <a:lstStyle/>
                    <a:p>
                      <a:r>
                        <a:rPr lang="en-US" dirty="0" smtClean="0">
                          <a:solidFill>
                            <a:srgbClr val="C00000"/>
                          </a:solidFill>
                        </a:rPr>
                        <a:t>Pages/Session    1.9                      1.9                      1.6</a:t>
                      </a:r>
                      <a:r>
                        <a:rPr lang="en-US" baseline="0" dirty="0" smtClean="0">
                          <a:solidFill>
                            <a:srgbClr val="C00000"/>
                          </a:solidFill>
                        </a:rPr>
                        <a:t>                       1.5                      1.8</a:t>
                      </a:r>
                      <a:r>
                        <a:rPr lang="en-US" dirty="0" smtClean="0">
                          <a:solidFill>
                            <a:srgbClr val="C00000"/>
                          </a:solidFill>
                        </a:rPr>
                        <a:t>                                                     </a:t>
                      </a:r>
                      <a:endParaRPr lang="en-US" dirty="0">
                        <a:solidFill>
                          <a:srgbClr val="C0000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79078941"/>
                  </a:ext>
                </a:extLst>
              </a:tr>
            </a:tbl>
          </a:graphicData>
        </a:graphic>
      </p:graphicFrame>
      <p:cxnSp>
        <p:nvCxnSpPr>
          <p:cNvPr id="4" name="Straight Arrow Connector 3"/>
          <p:cNvCxnSpPr/>
          <p:nvPr/>
        </p:nvCxnSpPr>
        <p:spPr>
          <a:xfrm flipV="1">
            <a:off x="2913467" y="1428355"/>
            <a:ext cx="6463862" cy="102160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9313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696" y="804519"/>
            <a:ext cx="9520158" cy="694081"/>
          </a:xfrm>
        </p:spPr>
        <p:txBody>
          <a:bodyPr/>
          <a:lstStyle/>
          <a:p>
            <a:r>
              <a:rPr lang="en-US" dirty="0" smtClean="0"/>
              <a:t>UM News</a:t>
            </a:r>
            <a:endParaRPr lang="en-US" dirty="0"/>
          </a:p>
        </p:txBody>
      </p:sp>
      <p:sp>
        <p:nvSpPr>
          <p:cNvPr id="3" name="Content Placeholder 2"/>
          <p:cNvSpPr>
            <a:spLocks noGrp="1"/>
          </p:cNvSpPr>
          <p:nvPr>
            <p:ph idx="1"/>
          </p:nvPr>
        </p:nvSpPr>
        <p:spPr>
          <a:xfrm>
            <a:off x="1534695" y="1625600"/>
            <a:ext cx="9776771" cy="4292600"/>
          </a:xfrm>
        </p:spPr>
        <p:txBody>
          <a:bodyPr>
            <a:normAutofit fontScale="92500" lnSpcReduction="20000"/>
          </a:bodyPr>
          <a:lstStyle/>
          <a:p>
            <a:r>
              <a:rPr lang="en-US" dirty="0" smtClean="0"/>
              <a:t>UM News also set a record for pages viewed at over 4.1 million.  With the establishment of a separate umnews.org website, other web statistics will be reported in future years.</a:t>
            </a:r>
          </a:p>
          <a:p>
            <a:r>
              <a:rPr lang="en-US" dirty="0" smtClean="0"/>
              <a:t>Readership reflected continued strong interest in stories on the church’s future.  19% of the stories drew 54% of the page views.  The church’s Four Areas of Focus, however, did not garner much readership attention.  The general category had 9% of the articles written but these stories only had 4% of the page views.  Similarly, Four Area of Focus articles written about the Central Conferences constituted 28% of the articles but received only 4% of the pages read.</a:t>
            </a:r>
          </a:p>
          <a:p>
            <a:r>
              <a:rPr lang="en-US" dirty="0" smtClean="0"/>
              <a:t>Readers indicate that they believe UM News coverage is fair and objective and that the service provides faithful ministry.  Similarly, 97% indicate that the Daily Digest of news keeps them well-informed along with 93% who say it makes them feel more connected to the denomination.  </a:t>
            </a:r>
            <a:endParaRPr lang="en-US" dirty="0"/>
          </a:p>
        </p:txBody>
      </p:sp>
    </p:spTree>
    <p:extLst>
      <p:ext uri="{BB962C8B-B14F-4D97-AF65-F5344CB8AC3E}">
        <p14:creationId xmlns:p14="http://schemas.microsoft.com/office/powerpoint/2010/main" val="2777501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Higher levels of reader engagement for UM News</a:t>
            </a:r>
            <a:endParaRPr lang="en-US" dirty="0"/>
          </a:p>
        </p:txBody>
      </p:sp>
      <p:sp>
        <p:nvSpPr>
          <p:cNvPr id="6" name="Content Placeholder 5"/>
          <p:cNvSpPr>
            <a:spLocks noGrp="1"/>
          </p:cNvSpPr>
          <p:nvPr>
            <p:ph sz="half" idx="2"/>
          </p:nvPr>
        </p:nvSpPr>
        <p:spPr/>
        <p:txBody>
          <a:bodyPr/>
          <a:lstStyle/>
          <a:p>
            <a:r>
              <a:rPr lang="en-US" dirty="0" smtClean="0"/>
              <a:t>UM News content set a new record at over 4 million page views for the year.</a:t>
            </a:r>
          </a:p>
          <a:p>
            <a:pPr lvl="1"/>
            <a:r>
              <a:rPr lang="en-US" dirty="0" smtClean="0"/>
              <a:t>This represents a 38% increase vs. 2017.</a:t>
            </a:r>
          </a:p>
          <a:p>
            <a:pPr lvl="1"/>
            <a:r>
              <a:rPr lang="en-US" dirty="0" smtClean="0"/>
              <a:t>This data includes results before and after launch of umnews.org</a:t>
            </a:r>
            <a:endParaRPr lang="en-US"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287150797"/>
              </p:ext>
            </p:extLst>
          </p:nvPr>
        </p:nvGraphicFramePr>
        <p:xfrm>
          <a:off x="1535113" y="2011363"/>
          <a:ext cx="4608512" cy="34369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5010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7491" y="394616"/>
            <a:ext cx="9520158" cy="809599"/>
          </a:xfrm>
        </p:spPr>
        <p:txBody>
          <a:bodyPr/>
          <a:lstStyle/>
          <a:p>
            <a:r>
              <a:rPr lang="en-US" dirty="0" smtClean="0"/>
              <a:t>UMNS Article Topic Readership by Page Views</a:t>
            </a:r>
            <a:endParaRPr lang="en-US" dirty="0"/>
          </a:p>
        </p:txBody>
      </p:sp>
      <p:sp>
        <p:nvSpPr>
          <p:cNvPr id="4" name="TextBox 3"/>
          <p:cNvSpPr txBox="1"/>
          <p:nvPr/>
        </p:nvSpPr>
        <p:spPr>
          <a:xfrm>
            <a:off x="1427491" y="6293594"/>
            <a:ext cx="9551615" cy="369332"/>
          </a:xfrm>
          <a:prstGeom prst="rect">
            <a:avLst/>
          </a:prstGeom>
          <a:noFill/>
        </p:spPr>
        <p:txBody>
          <a:bodyPr wrap="square" rtlCol="0">
            <a:spAutoFit/>
          </a:bodyPr>
          <a:lstStyle/>
          <a:p>
            <a:r>
              <a:rPr lang="en-US" dirty="0" smtClean="0"/>
              <a:t>Topic assigned by UMNS for period July – December, 2018, average  pages/story = 2244</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12292007"/>
              </p:ext>
            </p:extLst>
          </p:nvPr>
        </p:nvGraphicFramePr>
        <p:xfrm>
          <a:off x="1494571" y="1116198"/>
          <a:ext cx="10335873" cy="4995126"/>
        </p:xfrm>
        <a:graphic>
          <a:graphicData uri="http://schemas.openxmlformats.org/drawingml/2006/table">
            <a:tbl>
              <a:tblPr>
                <a:tableStyleId>{5C22544A-7EE6-4342-B048-85BDC9FD1C3A}</a:tableStyleId>
              </a:tblPr>
              <a:tblGrid>
                <a:gridCol w="2251316">
                  <a:extLst>
                    <a:ext uri="{9D8B030D-6E8A-4147-A177-3AD203B41FA5}">
                      <a16:colId xmlns:a16="http://schemas.microsoft.com/office/drawing/2014/main" val="3771584732"/>
                    </a:ext>
                  </a:extLst>
                </a:gridCol>
                <a:gridCol w="1305713">
                  <a:extLst>
                    <a:ext uri="{9D8B030D-6E8A-4147-A177-3AD203B41FA5}">
                      <a16:colId xmlns:a16="http://schemas.microsoft.com/office/drawing/2014/main" val="3940756855"/>
                    </a:ext>
                  </a:extLst>
                </a:gridCol>
                <a:gridCol w="1694711">
                  <a:extLst>
                    <a:ext uri="{9D8B030D-6E8A-4147-A177-3AD203B41FA5}">
                      <a16:colId xmlns:a16="http://schemas.microsoft.com/office/drawing/2014/main" val="162268588"/>
                    </a:ext>
                  </a:extLst>
                </a:gridCol>
                <a:gridCol w="1415363">
                  <a:extLst>
                    <a:ext uri="{9D8B030D-6E8A-4147-A177-3AD203B41FA5}">
                      <a16:colId xmlns:a16="http://schemas.microsoft.com/office/drawing/2014/main" val="55930469"/>
                    </a:ext>
                  </a:extLst>
                </a:gridCol>
                <a:gridCol w="1880942">
                  <a:extLst>
                    <a:ext uri="{9D8B030D-6E8A-4147-A177-3AD203B41FA5}">
                      <a16:colId xmlns:a16="http://schemas.microsoft.com/office/drawing/2014/main" val="3545515968"/>
                    </a:ext>
                  </a:extLst>
                </a:gridCol>
                <a:gridCol w="893914">
                  <a:extLst>
                    <a:ext uri="{9D8B030D-6E8A-4147-A177-3AD203B41FA5}">
                      <a16:colId xmlns:a16="http://schemas.microsoft.com/office/drawing/2014/main" val="937610205"/>
                    </a:ext>
                  </a:extLst>
                </a:gridCol>
                <a:gridCol w="893914">
                  <a:extLst>
                    <a:ext uri="{9D8B030D-6E8A-4147-A177-3AD203B41FA5}">
                      <a16:colId xmlns:a16="http://schemas.microsoft.com/office/drawing/2014/main" val="1620572084"/>
                    </a:ext>
                  </a:extLst>
                </a:gridCol>
              </a:tblGrid>
              <a:tr h="310266">
                <a:tc>
                  <a:txBody>
                    <a:bodyPr/>
                    <a:lstStyle/>
                    <a:p>
                      <a:pPr algn="l" fontAlgn="b"/>
                      <a:endParaRPr lang="en-US" sz="12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smtClean="0">
                          <a:effectLst/>
                        </a:rPr>
                        <a:t># of </a:t>
                      </a:r>
                      <a:r>
                        <a:rPr lang="en-US" sz="1400" u="none" strike="noStrike" dirty="0">
                          <a:effectLst/>
                        </a:rPr>
                        <a:t>Stories</a:t>
                      </a:r>
                      <a:endParaRPr lang="en-US" sz="14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 of </a:t>
                      </a:r>
                      <a:r>
                        <a:rPr lang="en-US" sz="1400" u="none" strike="noStrike" dirty="0" smtClean="0">
                          <a:effectLst/>
                        </a:rPr>
                        <a:t>Stories</a:t>
                      </a:r>
                      <a:endParaRPr lang="en-US" sz="14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a:t>
                      </a:r>
                      <a:r>
                        <a:rPr lang="en-US" sz="1400" u="none" strike="noStrike" dirty="0" smtClean="0">
                          <a:effectLst/>
                        </a:rPr>
                        <a:t> </a:t>
                      </a:r>
                      <a:r>
                        <a:rPr lang="en-US" sz="1400" u="none" strike="noStrike" dirty="0">
                          <a:effectLst/>
                        </a:rPr>
                        <a:t>of Page Views</a:t>
                      </a:r>
                      <a:endParaRPr lang="en-US" sz="14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 </a:t>
                      </a:r>
                      <a:r>
                        <a:rPr lang="en-US" sz="1400" u="none" strike="noStrike" dirty="0" smtClean="0">
                          <a:effectLst/>
                        </a:rPr>
                        <a:t>Page Views/Story </a:t>
                      </a:r>
                      <a:endParaRPr lang="en-US" sz="14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 % of Pages </a:t>
                      </a:r>
                      <a:endParaRPr lang="en-US" sz="1400" b="1" i="0" u="none" strike="noStrike" dirty="0">
                        <a:solidFill>
                          <a:srgbClr val="FFFFFF"/>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 Index vs. Average </a:t>
                      </a:r>
                      <a:endParaRPr lang="en-US" sz="1400" b="1" i="0" u="none" strike="noStrike" dirty="0">
                        <a:solidFill>
                          <a:srgbClr val="FFFFFF"/>
                        </a:solidFill>
                        <a:effectLst/>
                        <a:latin typeface="Calibri" panose="020F0502020204030204" pitchFamily="34" charset="0"/>
                      </a:endParaRPr>
                    </a:p>
                  </a:txBody>
                  <a:tcPr marL="0" marR="0" marT="0" marB="0" anchor="b"/>
                </a:tc>
                <a:extLst>
                  <a:ext uri="{0D108BD9-81ED-4DB2-BD59-A6C34878D82A}">
                    <a16:rowId xmlns:a16="http://schemas.microsoft.com/office/drawing/2014/main" val="3557041336"/>
                  </a:ext>
                </a:extLst>
              </a:tr>
              <a:tr h="372067">
                <a:tc>
                  <a:txBody>
                    <a:bodyPr/>
                    <a:lstStyle/>
                    <a:p>
                      <a:pPr algn="l" fontAlgn="b"/>
                      <a:r>
                        <a:rPr lang="en-US" sz="1400" b="1" u="none" strike="noStrike" dirty="0">
                          <a:solidFill>
                            <a:srgbClr val="0070C0"/>
                          </a:solidFill>
                          <a:effectLst/>
                        </a:rPr>
                        <a:t>Church Future</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60</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19%</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374694</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6245</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54%</a:t>
                      </a:r>
                      <a:endParaRPr lang="en-US" sz="1400" b="1" i="0" u="none" strike="noStrike" dirty="0">
                        <a:solidFill>
                          <a:srgbClr val="0070C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0070C0"/>
                          </a:solidFill>
                          <a:effectLst/>
                        </a:rPr>
                        <a:t>          278 </a:t>
                      </a:r>
                      <a:endParaRPr lang="en-US" sz="1400" b="1" i="0" u="none" strike="noStrike" dirty="0">
                        <a:solidFill>
                          <a:srgbClr val="0070C0"/>
                        </a:solidFill>
                        <a:effectLst/>
                        <a:latin typeface="Calibri" panose="020F0502020204030204" pitchFamily="34" charset="0"/>
                      </a:endParaRPr>
                    </a:p>
                  </a:txBody>
                  <a:tcPr marL="0" marR="0" marT="0" marB="0" anchor="b"/>
                </a:tc>
                <a:extLst>
                  <a:ext uri="{0D108BD9-81ED-4DB2-BD59-A6C34878D82A}">
                    <a16:rowId xmlns:a16="http://schemas.microsoft.com/office/drawing/2014/main" val="255564875"/>
                  </a:ext>
                </a:extLst>
              </a:tr>
              <a:tr h="314831">
                <a:tc>
                  <a:txBody>
                    <a:bodyPr/>
                    <a:lstStyle/>
                    <a:p>
                      <a:pPr algn="l" fontAlgn="b"/>
                      <a:r>
                        <a:rPr lang="en-US" sz="1100" u="none" strike="noStrike">
                          <a:effectLst/>
                        </a:rPr>
                        <a:t>Church Future - Ecumenism</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0%</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4479</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4479</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200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98301701"/>
                  </a:ext>
                </a:extLst>
              </a:tr>
              <a:tr h="174972">
                <a:tc>
                  <a:txBody>
                    <a:bodyPr/>
                    <a:lstStyle/>
                    <a:p>
                      <a:pPr algn="l" fontAlgn="b"/>
                      <a:r>
                        <a:rPr lang="en-US" sz="1100" u="none" strike="noStrike" dirty="0">
                          <a:effectLst/>
                        </a:rPr>
                        <a:t>Social Concerns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8</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3%</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34880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4360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          194 </a:t>
                      </a:r>
                      <a:endParaRPr lang="en-US" sz="105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09379903"/>
                  </a:ext>
                </a:extLst>
              </a:tr>
              <a:tr h="174972">
                <a:tc>
                  <a:txBody>
                    <a:bodyPr/>
                    <a:lstStyle/>
                    <a:p>
                      <a:pPr algn="l" fontAlgn="b"/>
                      <a:r>
                        <a:rPr lang="en-US" sz="1100" u="none" strike="noStrike" dirty="0">
                          <a:effectLst/>
                        </a:rPr>
                        <a:t>Church Future -Four Areas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16651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4163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185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09447559"/>
                  </a:ext>
                </a:extLst>
              </a:tr>
              <a:tr h="174972">
                <a:tc>
                  <a:txBody>
                    <a:bodyPr/>
                    <a:lstStyle/>
                    <a:p>
                      <a:pPr algn="l" fontAlgn="b"/>
                      <a:r>
                        <a:rPr lang="en-US" sz="1100" u="none" strike="noStrike">
                          <a:effectLst/>
                        </a:rPr>
                        <a:t>Bible</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7530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3765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168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43636265"/>
                  </a:ext>
                </a:extLst>
              </a:tr>
              <a:tr h="174972">
                <a:tc>
                  <a:txBody>
                    <a:bodyPr/>
                    <a:lstStyle/>
                    <a:p>
                      <a:pPr algn="l" fontAlgn="b"/>
                      <a:r>
                        <a:rPr lang="en-US" sz="1100" u="none" strike="noStrike">
                          <a:effectLst/>
                        </a:rPr>
                        <a:t>CC - Church Future</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27416</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2285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102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22147577"/>
                  </a:ext>
                </a:extLst>
              </a:tr>
              <a:tr h="174972">
                <a:tc>
                  <a:txBody>
                    <a:bodyPr/>
                    <a:lstStyle/>
                    <a:p>
                      <a:pPr algn="l" fontAlgn="b"/>
                      <a:r>
                        <a:rPr lang="en-US" sz="1100" u="none" strike="noStrike" dirty="0">
                          <a:effectLst/>
                        </a:rPr>
                        <a:t>Ask the UMC</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7%</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44933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2140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6%</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            95 </a:t>
                      </a:r>
                      <a:endParaRPr lang="en-US" sz="105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24816438"/>
                  </a:ext>
                </a:extLst>
              </a:tr>
              <a:tr h="174972">
                <a:tc>
                  <a:txBody>
                    <a:bodyPr/>
                    <a:lstStyle/>
                    <a:p>
                      <a:pPr algn="l" fontAlgn="b"/>
                      <a:r>
                        <a:rPr lang="en-US" sz="1100" u="none" strike="noStrike" dirty="0">
                          <a:effectLst/>
                        </a:rPr>
                        <a:t>Disaster Relief</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23352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2123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            95 </a:t>
                      </a:r>
                      <a:endParaRPr lang="en-US" sz="105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7188025"/>
                  </a:ext>
                </a:extLst>
              </a:tr>
              <a:tr h="174972">
                <a:tc>
                  <a:txBody>
                    <a:bodyPr/>
                    <a:lstStyle/>
                    <a:p>
                      <a:pPr algn="l" fontAlgn="b"/>
                      <a:r>
                        <a:rPr lang="en-US" sz="1100" u="none" strike="noStrike">
                          <a:effectLst/>
                        </a:rPr>
                        <a:t>Commentary</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28</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9%</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57090</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2039</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8%</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            91 </a:t>
                      </a:r>
                      <a:endParaRPr lang="en-US" sz="105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46468398"/>
                  </a:ext>
                </a:extLst>
              </a:tr>
              <a:tr h="318570">
                <a:tc>
                  <a:txBody>
                    <a:bodyPr/>
                    <a:lstStyle/>
                    <a:p>
                      <a:pPr algn="l" fontAlgn="b"/>
                      <a:r>
                        <a:rPr lang="en-US" sz="1100" u="none" strike="noStrike" dirty="0">
                          <a:effectLst/>
                        </a:rPr>
                        <a:t>Four Areas of Focus/Social Concerns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24330</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1738</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77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17837359"/>
                  </a:ext>
                </a:extLst>
              </a:tr>
              <a:tr h="174972">
                <a:tc>
                  <a:txBody>
                    <a:bodyPr/>
                    <a:lstStyle/>
                    <a:p>
                      <a:pPr algn="l" fontAlgn="b"/>
                      <a:r>
                        <a:rPr lang="en-US" sz="1100" u="none" strike="noStrike" dirty="0">
                          <a:effectLst/>
                        </a:rPr>
                        <a:t>Other Four Areas of Focus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3963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1321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59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11479438"/>
                  </a:ext>
                </a:extLst>
              </a:tr>
              <a:tr h="174972">
                <a:tc>
                  <a:txBody>
                    <a:bodyPr/>
                    <a:lstStyle/>
                    <a:p>
                      <a:pPr algn="l" fontAlgn="b"/>
                      <a:r>
                        <a:rPr lang="en-US" sz="1100" u="none" strike="noStrike">
                          <a:effectLst/>
                        </a:rPr>
                        <a:t>Miscellaneous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6352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1270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            57 </a:t>
                      </a:r>
                      <a:endParaRPr lang="en-US" sz="105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89860114"/>
                  </a:ext>
                </a:extLst>
              </a:tr>
              <a:tr h="278705">
                <a:tc>
                  <a:txBody>
                    <a:bodyPr/>
                    <a:lstStyle/>
                    <a:p>
                      <a:pPr algn="l" fontAlgn="b"/>
                      <a:r>
                        <a:rPr lang="en-US" sz="1100" u="none" strike="noStrike" dirty="0">
                          <a:effectLst/>
                        </a:rPr>
                        <a:t>Annual Conference Reports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1234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1234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55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02641632"/>
                  </a:ext>
                </a:extLst>
              </a:tr>
              <a:tr h="214411">
                <a:tc>
                  <a:txBody>
                    <a:bodyPr/>
                    <a:lstStyle/>
                    <a:p>
                      <a:pPr algn="l" fontAlgn="b"/>
                      <a:r>
                        <a:rPr lang="en-US" sz="1100" u="none" strike="noStrike">
                          <a:effectLst/>
                        </a:rPr>
                        <a:t>Ecumenism</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6</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6925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1154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51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29542319"/>
                  </a:ext>
                </a:extLst>
              </a:tr>
              <a:tr h="176784">
                <a:tc>
                  <a:txBody>
                    <a:bodyPr/>
                    <a:lstStyle/>
                    <a:p>
                      <a:pPr algn="l" fontAlgn="b"/>
                      <a:r>
                        <a:rPr lang="en-US" sz="1100" u="none" strike="noStrike" dirty="0">
                          <a:effectLst/>
                        </a:rPr>
                        <a:t>Ecumenism - Social Concerns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2247</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1124</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50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35673394"/>
                  </a:ext>
                </a:extLst>
              </a:tr>
              <a:tr h="166910">
                <a:tc>
                  <a:txBody>
                    <a:bodyPr/>
                    <a:lstStyle/>
                    <a:p>
                      <a:pPr algn="l" fontAlgn="b"/>
                      <a:r>
                        <a:rPr lang="en-US" sz="1400" b="1" u="none" strike="noStrike" dirty="0">
                          <a:solidFill>
                            <a:srgbClr val="C00000"/>
                          </a:solidFill>
                          <a:effectLst/>
                        </a:rPr>
                        <a:t>Four Areas of Focus</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27</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9%</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               25,221 </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934</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4%</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            42 </a:t>
                      </a:r>
                      <a:endParaRPr lang="en-US" sz="1400" b="1" i="0" u="none" strike="noStrike" dirty="0">
                        <a:solidFill>
                          <a:srgbClr val="C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67904958"/>
                  </a:ext>
                </a:extLst>
              </a:tr>
              <a:tr h="174972">
                <a:tc>
                  <a:txBody>
                    <a:bodyPr/>
                    <a:lstStyle/>
                    <a:p>
                      <a:pPr algn="l" fontAlgn="b"/>
                      <a:r>
                        <a:rPr lang="en-US" sz="1100" u="none" strike="noStrike" dirty="0">
                          <a:effectLst/>
                        </a:rPr>
                        <a:t>CC - Social Concerns </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5</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2%</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4103</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821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37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63082740"/>
                  </a:ext>
                </a:extLst>
              </a:tr>
              <a:tr h="174972">
                <a:tc>
                  <a:txBody>
                    <a:bodyPr/>
                    <a:lstStyle/>
                    <a:p>
                      <a:pPr algn="l" fontAlgn="b"/>
                      <a:r>
                        <a:rPr lang="en-US" sz="1100" u="none" strike="noStrike" dirty="0">
                          <a:effectLst/>
                        </a:rPr>
                        <a:t>CC - Disaster Relief</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2070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690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0%</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31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83576965"/>
                  </a:ext>
                </a:extLst>
              </a:tr>
              <a:tr h="174972">
                <a:tc>
                  <a:txBody>
                    <a:bodyPr/>
                    <a:lstStyle/>
                    <a:p>
                      <a:pPr algn="l" fontAlgn="b"/>
                      <a:r>
                        <a:rPr lang="en-US" sz="1100" u="none" strike="noStrike" dirty="0">
                          <a:effectLst/>
                        </a:rPr>
                        <a:t>Ecumenism - Four Areas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534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534</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0%</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24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8073179"/>
                  </a:ext>
                </a:extLst>
              </a:tr>
              <a:tr h="174972">
                <a:tc>
                  <a:txBody>
                    <a:bodyPr/>
                    <a:lstStyle/>
                    <a:p>
                      <a:pPr algn="l" fontAlgn="b"/>
                      <a:r>
                        <a:rPr lang="en-US" sz="1100" u="none" strike="noStrike" dirty="0">
                          <a:effectLst/>
                        </a:rPr>
                        <a:t>Central Conferences</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3598</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360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1%</a:t>
                      </a:r>
                      <a:endParaRPr lang="en-US" sz="105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16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6258886"/>
                  </a:ext>
                </a:extLst>
              </a:tr>
              <a:tr h="143678">
                <a:tc>
                  <a:txBody>
                    <a:bodyPr/>
                    <a:lstStyle/>
                    <a:p>
                      <a:pPr algn="l" fontAlgn="b"/>
                      <a:r>
                        <a:rPr lang="en-US" sz="1400" b="1" u="none" strike="noStrike" dirty="0">
                          <a:solidFill>
                            <a:srgbClr val="C00000"/>
                          </a:solidFill>
                          <a:effectLst/>
                        </a:rPr>
                        <a:t>CC - Four Areas of Focus</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86</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28%</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28409</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330</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4%</a:t>
                      </a:r>
                      <a:endParaRPr lang="en-US" sz="1400" b="1" i="0" u="none" strike="noStrike" dirty="0">
                        <a:solidFill>
                          <a:srgbClr val="C00000"/>
                        </a:solidFill>
                        <a:effectLst/>
                        <a:latin typeface="Calibri" panose="020F0502020204030204" pitchFamily="34" charset="0"/>
                      </a:endParaRPr>
                    </a:p>
                  </a:txBody>
                  <a:tcPr marL="0" marR="0" marT="0" marB="0" anchor="b"/>
                </a:tc>
                <a:tc>
                  <a:txBody>
                    <a:bodyPr/>
                    <a:lstStyle/>
                    <a:p>
                      <a:pPr algn="r" fontAlgn="b"/>
                      <a:r>
                        <a:rPr lang="en-US" sz="1400" b="1" u="none" strike="noStrike" dirty="0">
                          <a:solidFill>
                            <a:srgbClr val="C00000"/>
                          </a:solidFill>
                          <a:effectLst/>
                        </a:rPr>
                        <a:t>            15 </a:t>
                      </a:r>
                      <a:endParaRPr lang="en-US" sz="1400" b="1" i="0" u="none" strike="noStrike" dirty="0">
                        <a:solidFill>
                          <a:srgbClr val="C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52553346"/>
                  </a:ext>
                </a:extLst>
              </a:tr>
              <a:tr h="174972">
                <a:tc>
                  <a:txBody>
                    <a:bodyPr/>
                    <a:lstStyle/>
                    <a:p>
                      <a:pPr algn="l" fontAlgn="b"/>
                      <a:r>
                        <a:rPr lang="en-US" sz="1100" u="none" strike="noStrike" dirty="0">
                          <a:effectLst/>
                        </a:rPr>
                        <a:t>CC - Ecumenism</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261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131</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a:effectLst/>
                        </a:rPr>
                        <a:t>0%</a:t>
                      </a:r>
                      <a:endParaRPr lang="en-US"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050" u="none" strike="noStrike" dirty="0">
                          <a:effectLst/>
                        </a:rPr>
                        <a:t>              6 </a:t>
                      </a:r>
                      <a:endParaRPr lang="en-US" sz="105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57810469"/>
                  </a:ext>
                </a:extLst>
              </a:tr>
            </a:tbl>
          </a:graphicData>
        </a:graphic>
      </p:graphicFrame>
    </p:spTree>
    <p:extLst>
      <p:ext uri="{BB962C8B-B14F-4D97-AF65-F5344CB8AC3E}">
        <p14:creationId xmlns:p14="http://schemas.microsoft.com/office/powerpoint/2010/main" val="37199267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UM News engagement by Month </a:t>
            </a:r>
            <a:endParaRPr lang="en-US" dirty="0"/>
          </a:p>
        </p:txBody>
      </p:sp>
      <p:sp>
        <p:nvSpPr>
          <p:cNvPr id="6" name="Content Placeholder 5"/>
          <p:cNvSpPr>
            <a:spLocks noGrp="1"/>
          </p:cNvSpPr>
          <p:nvPr>
            <p:ph sz="half" idx="2"/>
          </p:nvPr>
        </p:nvSpPr>
        <p:spPr>
          <a:xfrm>
            <a:off x="6883399" y="2017343"/>
            <a:ext cx="4817534" cy="3441520"/>
          </a:xfrm>
        </p:spPr>
        <p:txBody>
          <a:bodyPr/>
          <a:lstStyle/>
          <a:p>
            <a:r>
              <a:rPr lang="en-US" dirty="0" smtClean="0"/>
              <a:t>Much of the increase came in the first 6 months of the year.</a:t>
            </a:r>
          </a:p>
          <a:p>
            <a:pPr lvl="1"/>
            <a:r>
              <a:rPr lang="en-US" dirty="0" smtClean="0"/>
              <a:t>Judicial Council</a:t>
            </a:r>
          </a:p>
          <a:p>
            <a:pPr lvl="1"/>
            <a:r>
              <a:rPr lang="en-US" dirty="0" smtClean="0"/>
              <a:t>Sessions controversy</a:t>
            </a:r>
          </a:p>
          <a:p>
            <a:pPr lvl="1"/>
            <a:r>
              <a:rPr lang="en-US" dirty="0" smtClean="0"/>
              <a:t>BOD </a:t>
            </a:r>
            <a:r>
              <a:rPr lang="en-US" dirty="0"/>
              <a:t>s</a:t>
            </a:r>
            <a:r>
              <a:rPr lang="en-US" dirty="0" smtClean="0"/>
              <a:t>exuality issues</a:t>
            </a:r>
            <a:endParaRPr lang="en-US"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037626945"/>
              </p:ext>
            </p:extLst>
          </p:nvPr>
        </p:nvGraphicFramePr>
        <p:xfrm>
          <a:off x="1431509" y="2011363"/>
          <a:ext cx="5561958" cy="34369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5848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TM10001114[[fn=Gallery]]</Template>
  <TotalTime>2169</TotalTime>
  <Words>1561</Words>
  <Application>Microsoft Office PowerPoint</Application>
  <PresentationFormat>Widescreen</PresentationFormat>
  <Paragraphs>410</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Palatino Linotype</vt:lpstr>
      <vt:lpstr>Gallery</vt:lpstr>
      <vt:lpstr>2018 Year-End Review</vt:lpstr>
      <vt:lpstr>Key Trends</vt:lpstr>
      <vt:lpstr>Website Performance</vt:lpstr>
      <vt:lpstr>UMC.org Metrics (in ‘000’s)</vt:lpstr>
      <vt:lpstr>UMCom.org Metrics (in ‘000’s)</vt:lpstr>
      <vt:lpstr>UM News</vt:lpstr>
      <vt:lpstr>Higher levels of reader engagement for UM News</vt:lpstr>
      <vt:lpstr>UMNS Article Topic Readership by Page Views</vt:lpstr>
      <vt:lpstr>UM News engagement by Month </vt:lpstr>
      <vt:lpstr>United Methodist News - Positioning Evaluations</vt:lpstr>
      <vt:lpstr>UM Now and Daily Digest Evaluations:  Outcomes Research</vt:lpstr>
      <vt:lpstr>E-Newsletter Performance</vt:lpstr>
      <vt:lpstr>Email Subscription Growth – 2017-18</vt:lpstr>
      <vt:lpstr>2018 Email Newsletter Engagement Statistics Open and Click Through Rates</vt:lpstr>
      <vt:lpstr>E-Newsletter Impact/Outcomes Research</vt:lpstr>
      <vt:lpstr>Training Course Performance</vt:lpstr>
      <vt:lpstr>United Methodists Trained by UMCom</vt:lpstr>
      <vt:lpstr>Online Training Course Attendance 2018</vt:lpstr>
      <vt:lpstr>Connectional Giving Training Outcomes Research </vt:lpstr>
      <vt:lpstr>What It Means to Be United Methodist Training Outcomes Research </vt:lpstr>
      <vt:lpstr>Church Website Development Training Outcomes Research </vt:lpstr>
      <vt:lpstr>Local Church Support Services</vt:lpstr>
      <vt:lpstr>Local Church Services</vt:lpstr>
      <vt:lpstr>Other Services for Local Churches</vt:lpstr>
      <vt:lpstr>Social Media Performance</vt:lpstr>
      <vt:lpstr>PowerPoint Presentation</vt:lpstr>
      <vt:lpstr>UMCom – Relationships with Boards &amp; Agencies</vt:lpstr>
      <vt:lpstr>Performance on Agency Goals 2018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Year-End Review</dc:title>
  <dc:creator>Niedringhaus, Charles</dc:creator>
  <cp:lastModifiedBy>Niedringhaus, Charles</cp:lastModifiedBy>
  <cp:revision>61</cp:revision>
  <cp:lastPrinted>2019-01-14T15:26:43Z</cp:lastPrinted>
  <dcterms:created xsi:type="dcterms:W3CDTF">2019-01-03T16:12:20Z</dcterms:created>
  <dcterms:modified xsi:type="dcterms:W3CDTF">2020-08-31T14:43:03Z</dcterms:modified>
</cp:coreProperties>
</file>