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9" r:id="rId3"/>
    <p:sldId id="274" r:id="rId4"/>
    <p:sldId id="283" r:id="rId5"/>
    <p:sldId id="284" r:id="rId6"/>
    <p:sldId id="287" r:id="rId7"/>
    <p:sldId id="293" r:id="rId8"/>
    <p:sldId id="285" r:id="rId9"/>
    <p:sldId id="288" r:id="rId10"/>
    <p:sldId id="292" r:id="rId11"/>
    <p:sldId id="291" r:id="rId12"/>
    <p:sldId id="295" r:id="rId13"/>
    <p:sldId id="296" r:id="rId14"/>
    <p:sldId id="297" r:id="rId15"/>
    <p:sldId id="298" r:id="rId16"/>
    <p:sldId id="294" r:id="rId17"/>
    <p:sldId id="275" r:id="rId18"/>
    <p:sldId id="276" r:id="rId19"/>
    <p:sldId id="277" r:id="rId20"/>
    <p:sldId id="278" r:id="rId21"/>
    <p:sldId id="279" r:id="rId22"/>
    <p:sldId id="280" r:id="rId23"/>
    <p:sldId id="290" r:id="rId24"/>
    <p:sldId id="281" r:id="rId25"/>
    <p:sldId id="282" r:id="rId2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3429" autoAdjust="0"/>
  </p:normalViewPr>
  <p:slideViewPr>
    <p:cSldViewPr>
      <p:cViewPr>
        <p:scale>
          <a:sx n="85" d="100"/>
          <a:sy n="85" d="100"/>
        </p:scale>
        <p:origin x="605" y="-67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Total Sessions – UMCom Websites</a:t>
            </a:r>
          </a:p>
          <a:p>
            <a:pPr>
              <a:defRPr/>
            </a:pPr>
            <a:r>
              <a:rPr lang="en-US" dirty="0" smtClean="0"/>
              <a:t>Millions</a:t>
            </a:r>
            <a:r>
              <a:rPr lang="en-US" baseline="0" dirty="0" smtClean="0"/>
              <a:t> of Sessions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Sessions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01-48D0-8F0E-9C016BDAFC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Sessions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01-48D0-8F0E-9C016BDAF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8425215"/>
        <c:axId val="1878428959"/>
      </c:barChart>
      <c:catAx>
        <c:axId val="187842521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78428959"/>
        <c:crosses val="autoZero"/>
        <c:auto val="1"/>
        <c:lblAlgn val="ctr"/>
        <c:lblOffset val="100"/>
        <c:noMultiLvlLbl val="0"/>
      </c:catAx>
      <c:valAx>
        <c:axId val="18784289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8425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Topic Summary of UMNS Articles 2019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of Articles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Four Areas of Focus</c:v>
                </c:pt>
                <c:pt idx="1">
                  <c:v>Ask the UMC</c:v>
                </c:pt>
                <c:pt idx="2">
                  <c:v>Central Conferences</c:v>
                </c:pt>
                <c:pt idx="3">
                  <c:v>Church Future</c:v>
                </c:pt>
                <c:pt idx="4">
                  <c:v>Commentary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17</c:v>
                </c:pt>
                <c:pt idx="1">
                  <c:v>5</c:v>
                </c:pt>
                <c:pt idx="2">
                  <c:v>26</c:v>
                </c:pt>
                <c:pt idx="3">
                  <c:v>35</c:v>
                </c:pt>
                <c:pt idx="4">
                  <c:v>9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12-4368-BEDE-92505DC14BE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of Page Views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Four Areas of Focus</c:v>
                </c:pt>
                <c:pt idx="1">
                  <c:v>Ask the UMC</c:v>
                </c:pt>
                <c:pt idx="2">
                  <c:v>Central Conferences</c:v>
                </c:pt>
                <c:pt idx="3">
                  <c:v>Church Future</c:v>
                </c:pt>
                <c:pt idx="4">
                  <c:v>Commentary</c:v>
                </c:pt>
                <c:pt idx="5">
                  <c:v>Other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77</c:v>
                </c:pt>
                <c:pt idx="4">
                  <c:v>13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12-4368-BEDE-92505DC14B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47741183"/>
        <c:axId val="1747732447"/>
      </c:barChart>
      <c:catAx>
        <c:axId val="1747741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7732447"/>
        <c:crosses val="autoZero"/>
        <c:auto val="1"/>
        <c:lblAlgn val="ctr"/>
        <c:lblOffset val="100"/>
        <c:noMultiLvlLbl val="0"/>
      </c:catAx>
      <c:valAx>
        <c:axId val="17477324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774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74EB7-856E-45FD-83F0-5F7C6F3E4372}" type="datetimeFigureOut">
              <a:rPr lang="en-US"/>
              <a:t>8/23/2020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86E15-F82A-4596-A46C-375C6D3981E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0E40-8125-41F8-BB6C-139D8D531A4F}" type="datetimeFigureOut">
              <a:rPr lang="en-US"/>
              <a:t>8/23/2020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05DB2-FD3E-441D-8B7E-7AE83ECE27B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05DB2-FD3E-441D-8B7E-7AE83ECE27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72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05DB2-FD3E-441D-8B7E-7AE83ECE27B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01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block"/>
          <p:cNvSpPr/>
          <p:nvPr/>
        </p:nvSpPr>
        <p:spPr bwMode="white">
          <a:xfrm>
            <a:off x="1141413" y="1600200"/>
            <a:ext cx="9902952" cy="3276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top graphic" descr="Top border design"/>
          <p:cNvGrpSpPr/>
          <p:nvPr/>
        </p:nvGrpSpPr>
        <p:grpSpPr>
          <a:xfrm>
            <a:off x="1279" y="0"/>
            <a:ext cx="12188952" cy="429768"/>
            <a:chOff x="1279" y="0"/>
            <a:chExt cx="12188952" cy="429768"/>
          </a:xfrm>
        </p:grpSpPr>
        <p:sp>
          <p:nvSpPr>
            <p:cNvPr id="8" name="Rectangle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3" name="bottom graphic" descr="Bottom border design"/>
          <p:cNvGrpSpPr/>
          <p:nvPr/>
        </p:nvGrpSpPr>
        <p:grpSpPr>
          <a:xfrm>
            <a:off x="0" y="6080760"/>
            <a:ext cx="12190231" cy="777240"/>
            <a:chOff x="0" y="6080760"/>
            <a:chExt cx="12190231" cy="777240"/>
          </a:xfrm>
        </p:grpSpPr>
        <p:sp>
          <p:nvSpPr>
            <p:cNvPr id="13" name="Rectangle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">
          <a:xfrm>
            <a:off x="1522414" y="1905000"/>
            <a:ext cx="9143998" cy="26670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029200"/>
            <a:ext cx="8229598" cy="83820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493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782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94507" y="609600"/>
            <a:ext cx="1143001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3" y="609600"/>
            <a:ext cx="7696198" cy="54102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032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876800"/>
            <a:ext cx="8229598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872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849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606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6814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6814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676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319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bottom graphic"/>
          <p:cNvGrpSpPr/>
          <p:nvPr userDrawn="1"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961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 descr="Border design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930" y="1293495"/>
            <a:ext cx="5577840" cy="40233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69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386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 descr="Border design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400490" y="1202055"/>
            <a:ext cx="5760720" cy="4206240"/>
          </a:xfrm>
          <a:solidFill>
            <a:schemeClr val="bg1">
              <a:lumMod val="95000"/>
            </a:schemeClr>
          </a:solidFill>
        </p:spPr>
        <p:txBody>
          <a:bodyPr tIns="91440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71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8/23/2020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84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bottom graphic" descr="Bottom border design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top graphic" descr="Top border design"/>
          <p:cNvGrpSpPr/>
          <p:nvPr/>
        </p:nvGrpSpPr>
        <p:grpSpPr>
          <a:xfrm>
            <a:off x="1279" y="0"/>
            <a:ext cx="12188952" cy="320040"/>
            <a:chOff x="1279" y="0"/>
            <a:chExt cx="12188952" cy="320040"/>
          </a:xfrm>
        </p:grpSpPr>
        <p:sp>
          <p:nvSpPr>
            <p:cNvPr id="11" name="Rectangle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76" y="1905000"/>
            <a:ext cx="9143538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1507498" y="6516865"/>
            <a:ext cx="60621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7994363" y="6516865"/>
            <a:ext cx="13276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9730094" y="6516865"/>
            <a:ext cx="93631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4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Year End 2019 </a:t>
            </a:r>
            <a:r>
              <a:rPr lang="en-US" sz="4800" dirty="0" smtClean="0"/>
              <a:t>Summary of Activities and Evaluations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812" y="609600"/>
            <a:ext cx="99060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Increase the number of communicators receiving training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812" y="1874108"/>
            <a:ext cx="4435564" cy="4088921"/>
          </a:xfrm>
        </p:spPr>
        <p:txBody>
          <a:bodyPr/>
          <a:lstStyle/>
          <a:p>
            <a:r>
              <a:rPr lang="en-US" dirty="0" smtClean="0"/>
              <a:t>The total number of people trained declined slightly but the range of courses increased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 courses cover:</a:t>
            </a:r>
          </a:p>
          <a:p>
            <a:pPr lvl="1"/>
            <a:r>
              <a:rPr lang="en-US" dirty="0" smtClean="0"/>
              <a:t>White board presentations</a:t>
            </a:r>
          </a:p>
          <a:p>
            <a:pPr lvl="1"/>
            <a:r>
              <a:rPr lang="en-US" dirty="0" smtClean="0"/>
              <a:t>Sharing through photography/videos</a:t>
            </a:r>
          </a:p>
          <a:p>
            <a:pPr lvl="1"/>
            <a:r>
              <a:rPr lang="en-US" dirty="0" smtClean="0"/>
              <a:t>Church marketing</a:t>
            </a:r>
          </a:p>
          <a:p>
            <a:pPr lvl="1"/>
            <a:r>
              <a:rPr lang="en-US" dirty="0" smtClean="0"/>
              <a:t>Communications </a:t>
            </a:r>
          </a:p>
          <a:p>
            <a:pPr lvl="1"/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97269728"/>
              </p:ext>
            </p:extLst>
          </p:nvPr>
        </p:nvGraphicFramePr>
        <p:xfrm>
          <a:off x="5713412" y="1676400"/>
          <a:ext cx="6096000" cy="456231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31479189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20179944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0430467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39994734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Online</a:t>
                      </a:r>
                    </a:p>
                    <a:p>
                      <a:pPr algn="r"/>
                      <a:r>
                        <a:rPr lang="en-US" sz="1600" dirty="0" smtClean="0"/>
                        <a:t>(892)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Face-2-Face (1217)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Total Trained (2109)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4044528493"/>
                  </a:ext>
                </a:extLst>
              </a:tr>
              <a:tr h="6914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What it means to be United</a:t>
                      </a:r>
                      <a:r>
                        <a:rPr lang="en-US" sz="1600" baseline="0" dirty="0" smtClean="0"/>
                        <a:t> Methodist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660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84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744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32459268"/>
                  </a:ext>
                </a:extLst>
              </a:tr>
              <a:tr h="6914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Church Marketing (various titles)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704</a:t>
                      </a: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742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641348005"/>
                  </a:ext>
                </a:extLst>
              </a:tr>
              <a:tr h="6914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Internal Church</a:t>
                      </a:r>
                      <a:r>
                        <a:rPr lang="en-US" sz="1600" baseline="0" dirty="0" smtClean="0"/>
                        <a:t> Communications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104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878368191"/>
                  </a:ext>
                </a:extLst>
              </a:tr>
              <a:tr h="37535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Digital Marketing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2670226859"/>
                  </a:ext>
                </a:extLst>
              </a:tr>
              <a:tr h="37535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Welcoming</a:t>
                      </a:r>
                      <a:r>
                        <a:rPr lang="en-US" sz="1600" baseline="0" dirty="0" smtClean="0"/>
                        <a:t> Ministry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85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3442403364"/>
                  </a:ext>
                </a:extLst>
              </a:tr>
              <a:tr h="37535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Social Media for Churches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269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961836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35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2" y="381000"/>
            <a:ext cx="9829336" cy="10668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Increase level of support through Local Church Services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2" y="1295400"/>
            <a:ext cx="4892765" cy="4088921"/>
          </a:xfrm>
        </p:spPr>
        <p:txBody>
          <a:bodyPr>
            <a:normAutofit/>
          </a:bodyPr>
          <a:lstStyle/>
          <a:p>
            <a:r>
              <a:rPr lang="en-US" dirty="0" smtClean="0"/>
              <a:t>Local Church Services expanded the types of services it provided and increased the number of services provided from 917 to 3,420, an increase of 370%.</a:t>
            </a:r>
          </a:p>
          <a:p>
            <a:pPr lvl="1"/>
            <a:r>
              <a:rPr lang="en-US" dirty="0" smtClean="0"/>
              <a:t>New services included graphic design and media purchasing</a:t>
            </a:r>
          </a:p>
          <a:p>
            <a:r>
              <a:rPr lang="en-US" dirty="0" smtClean="0"/>
              <a:t>Webhosting services provided to local churches increased to 2012</a:t>
            </a:r>
            <a:r>
              <a:rPr lang="en-US" dirty="0" smtClean="0"/>
              <a:t>.</a:t>
            </a:r>
          </a:p>
          <a:p>
            <a:pPr marL="320040" lvl="1" indent="0">
              <a:buNone/>
            </a:pP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24515933"/>
              </p:ext>
            </p:extLst>
          </p:nvPr>
        </p:nvGraphicFramePr>
        <p:xfrm>
          <a:off x="6094645" y="1295400"/>
          <a:ext cx="5853970" cy="506561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62167">
                  <a:extLst>
                    <a:ext uri="{9D8B030D-6E8A-4147-A177-3AD203B41FA5}">
                      <a16:colId xmlns:a16="http://schemas.microsoft.com/office/drawing/2014/main" val="522930472"/>
                    </a:ext>
                  </a:extLst>
                </a:gridCol>
                <a:gridCol w="1891803">
                  <a:extLst>
                    <a:ext uri="{9D8B030D-6E8A-4147-A177-3AD203B41FA5}">
                      <a16:colId xmlns:a16="http://schemas.microsoft.com/office/drawing/2014/main" val="196589766"/>
                    </a:ext>
                  </a:extLst>
                </a:gridCol>
              </a:tblGrid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 dirty="0">
                          <a:effectLst/>
                        </a:rPr>
                        <a:t>Seasonal </a:t>
                      </a:r>
                      <a:r>
                        <a:rPr lang="en-US" sz="2000" b="0" u="none" strike="noStrike" dirty="0" smtClean="0">
                          <a:effectLst/>
                        </a:rPr>
                        <a:t>Promo Products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u="none" strike="noStrike" dirty="0">
                          <a:effectLst/>
                        </a:rPr>
                        <a:t>1,397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15666854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Social Media Services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572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5254164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Graphic Design/Branding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462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54346728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Demographic Report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320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5620265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Web hosting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288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04070049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Media Buy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156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65460814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Website Offerings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116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03250593"/>
                  </a:ext>
                </a:extLst>
              </a:tr>
              <a:tr h="63951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General Church Promotional Products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58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81408077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How-To Guides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05631246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Graphics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878910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Online Training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94750305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Policies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57313041"/>
                  </a:ext>
                </a:extLst>
              </a:tr>
              <a:tr h="3688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Total Services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3,420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45948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20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600736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Claim our role as the strategic communications and marketing agency for the global United Methodist </a:t>
            </a:r>
            <a:r>
              <a:rPr lang="en-US" dirty="0" smtClean="0"/>
              <a:t>Church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communications services to other UM entities</a:t>
            </a:r>
          </a:p>
          <a:p>
            <a:r>
              <a:rPr lang="en-US" dirty="0" smtClean="0"/>
              <a:t>Provide research support for other UM organizations</a:t>
            </a:r>
          </a:p>
          <a:p>
            <a:r>
              <a:rPr lang="en-US" dirty="0" smtClean="0"/>
              <a:t>Provide web support for other UM organizations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57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Provide communications services to other UM entities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marketing services to GBGM and UM Men, e.g. marketing consultation services and </a:t>
            </a:r>
            <a:r>
              <a:rPr lang="en-US" dirty="0" err="1" smtClean="0"/>
              <a:t>Marketo</a:t>
            </a:r>
            <a:r>
              <a:rPr lang="en-US" dirty="0" smtClean="0"/>
              <a:t> </a:t>
            </a:r>
          </a:p>
          <a:p>
            <a:r>
              <a:rPr lang="en-US" dirty="0" smtClean="0"/>
              <a:t>Support the UM Radio Network in Africa</a:t>
            </a:r>
          </a:p>
          <a:p>
            <a:r>
              <a:rPr lang="en-US" dirty="0" smtClean="0"/>
              <a:t>Provide production services for multiple UMC entities</a:t>
            </a:r>
          </a:p>
          <a:p>
            <a:r>
              <a:rPr lang="en-US" smtClean="0"/>
              <a:t>Training at Asian, </a:t>
            </a:r>
            <a:r>
              <a:rPr lang="en-US" dirty="0" smtClean="0"/>
              <a:t>Eurasian and African conferences</a:t>
            </a:r>
          </a:p>
        </p:txBody>
      </p:sp>
    </p:spTree>
    <p:extLst>
      <p:ext uri="{BB962C8B-B14F-4D97-AF65-F5344CB8AC3E}">
        <p14:creationId xmlns:p14="http://schemas.microsoft.com/office/powerpoint/2010/main" val="150802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829336" cy="1066800"/>
          </a:xfrm>
        </p:spPr>
        <p:txBody>
          <a:bodyPr>
            <a:normAutofit/>
          </a:bodyPr>
          <a:lstStyle/>
          <a:p>
            <a:r>
              <a:rPr lang="en-US" dirty="0"/>
              <a:t>Provide research support for other UM </a:t>
            </a:r>
            <a:r>
              <a:rPr lang="en-US" dirty="0" smtClean="0"/>
              <a:t>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support for United Methodist Women branding project</a:t>
            </a:r>
          </a:p>
          <a:p>
            <a:pPr lvl="1"/>
            <a:r>
              <a:rPr lang="en-US" dirty="0" smtClean="0"/>
              <a:t>Consultation, analytical support, and presentations</a:t>
            </a:r>
          </a:p>
          <a:p>
            <a:r>
              <a:rPr lang="en-US" dirty="0" smtClean="0"/>
              <a:t>Provide support for the Connectional Table</a:t>
            </a:r>
          </a:p>
          <a:p>
            <a:pPr lvl="1"/>
            <a:r>
              <a:rPr lang="en-US" dirty="0" smtClean="0"/>
              <a:t>Delegate survey for GC2020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6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344" y="609600"/>
            <a:ext cx="11163068" cy="1066800"/>
          </a:xfrm>
        </p:spPr>
        <p:txBody>
          <a:bodyPr>
            <a:normAutofit/>
          </a:bodyPr>
          <a:lstStyle/>
          <a:p>
            <a:r>
              <a:rPr lang="en-US" sz="3000" dirty="0"/>
              <a:t>Provide </a:t>
            </a:r>
            <a:r>
              <a:rPr lang="en-US" sz="3000" dirty="0" smtClean="0"/>
              <a:t>technology and web </a:t>
            </a:r>
            <a:r>
              <a:rPr lang="en-US" sz="3000" dirty="0"/>
              <a:t>support for other UM </a:t>
            </a:r>
            <a:r>
              <a:rPr lang="en-US" sz="3000" dirty="0" smtClean="0"/>
              <a:t>organizations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hosting and site development for Central Conferences</a:t>
            </a:r>
          </a:p>
          <a:p>
            <a:r>
              <a:rPr lang="en-US" dirty="0" smtClean="0"/>
              <a:t>Web hosting to over 2000 local churches</a:t>
            </a:r>
          </a:p>
          <a:p>
            <a:r>
              <a:rPr lang="en-US" dirty="0" smtClean="0"/>
              <a:t>Support </a:t>
            </a:r>
            <a:r>
              <a:rPr lang="en-US" dirty="0"/>
              <a:t>GC2019 technology needs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Appendix: Basic Information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79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68" y="140403"/>
            <a:ext cx="10361752" cy="696295"/>
          </a:xfrm>
        </p:spPr>
        <p:txBody>
          <a:bodyPr>
            <a:normAutofit/>
          </a:bodyPr>
          <a:lstStyle/>
          <a:p>
            <a:r>
              <a:rPr lang="en-US" dirty="0" smtClean="0"/>
              <a:t>UMCom Website Performance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12166"/>
              </p:ext>
            </p:extLst>
          </p:nvPr>
        </p:nvGraphicFramePr>
        <p:xfrm>
          <a:off x="0" y="836700"/>
          <a:ext cx="12188823" cy="5646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812">
                  <a:extLst>
                    <a:ext uri="{9D8B030D-6E8A-4147-A177-3AD203B41FA5}">
                      <a16:colId xmlns:a16="http://schemas.microsoft.com/office/drawing/2014/main" val="313801576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94592794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08015534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458267214"/>
                    </a:ext>
                  </a:extLst>
                </a:gridCol>
                <a:gridCol w="1135489">
                  <a:extLst>
                    <a:ext uri="{9D8B030D-6E8A-4147-A177-3AD203B41FA5}">
                      <a16:colId xmlns:a16="http://schemas.microsoft.com/office/drawing/2014/main" val="2577535300"/>
                    </a:ext>
                  </a:extLst>
                </a:gridCol>
                <a:gridCol w="1242931">
                  <a:extLst>
                    <a:ext uri="{9D8B030D-6E8A-4147-A177-3AD203B41FA5}">
                      <a16:colId xmlns:a16="http://schemas.microsoft.com/office/drawing/2014/main" val="815953197"/>
                    </a:ext>
                  </a:extLst>
                </a:gridCol>
                <a:gridCol w="1202980">
                  <a:extLst>
                    <a:ext uri="{9D8B030D-6E8A-4147-A177-3AD203B41FA5}">
                      <a16:colId xmlns:a16="http://schemas.microsoft.com/office/drawing/2014/main" val="2746344964"/>
                    </a:ext>
                  </a:extLst>
                </a:gridCol>
                <a:gridCol w="1401254">
                  <a:extLst>
                    <a:ext uri="{9D8B030D-6E8A-4147-A177-3AD203B41FA5}">
                      <a16:colId xmlns:a16="http://schemas.microsoft.com/office/drawing/2014/main" val="1466855590"/>
                    </a:ext>
                  </a:extLst>
                </a:gridCol>
                <a:gridCol w="1568957">
                  <a:extLst>
                    <a:ext uri="{9D8B030D-6E8A-4147-A177-3AD203B41FA5}">
                      <a16:colId xmlns:a16="http://schemas.microsoft.com/office/drawing/2014/main" val="3212346634"/>
                    </a:ext>
                  </a:extLst>
                </a:gridCol>
              </a:tblGrid>
              <a:tr h="1068300"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Sessions 2018 YTD</a:t>
                      </a:r>
                      <a:endParaRPr lang="en-US" sz="14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Sessions</a:t>
                      </a:r>
                    </a:p>
                    <a:p>
                      <a:pPr algn="ctr"/>
                      <a:r>
                        <a:rPr lang="en-US" sz="1400" dirty="0" smtClean="0"/>
                        <a:t>2019 YTD</a:t>
                      </a:r>
                      <a:endParaRPr lang="en-US" sz="14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Change in Sessions</a:t>
                      </a:r>
                      <a:endParaRPr lang="en-US" sz="14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Pages</a:t>
                      </a:r>
                      <a:r>
                        <a:rPr lang="en-US" sz="1400" baseline="0" dirty="0" smtClean="0"/>
                        <a:t> per </a:t>
                      </a:r>
                      <a:r>
                        <a:rPr lang="en-US" sz="1400" dirty="0" smtClean="0"/>
                        <a:t>Session 2018</a:t>
                      </a:r>
                      <a:endParaRPr lang="en-US" sz="14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Pages</a:t>
                      </a:r>
                      <a:r>
                        <a:rPr lang="en-US" sz="1400" baseline="0" dirty="0" smtClean="0"/>
                        <a:t> per </a:t>
                      </a:r>
                      <a:r>
                        <a:rPr lang="en-US" sz="1400" dirty="0" smtClean="0"/>
                        <a:t>Session</a:t>
                      </a:r>
                      <a:r>
                        <a:rPr lang="en-US" sz="1400" baseline="0" dirty="0" smtClean="0"/>
                        <a:t> 2019</a:t>
                      </a:r>
                      <a:endParaRPr lang="en-US" sz="14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Time on Site minutes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Page</a:t>
                      </a:r>
                      <a:r>
                        <a:rPr lang="en-US" sz="1400" baseline="0" dirty="0" smtClean="0"/>
                        <a:t> views 2018</a:t>
                      </a:r>
                      <a:endParaRPr lang="en-US" sz="14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Page views 2019</a:t>
                      </a:r>
                      <a:endParaRPr lang="en-US" sz="1400" dirty="0"/>
                    </a:p>
                  </a:txBody>
                  <a:tcPr marL="185521" marR="185521" marT="45708" marB="45708"/>
                </a:tc>
                <a:extLst>
                  <a:ext uri="{0D108BD9-81ED-4DB2-BD59-A6C34878D82A}">
                    <a16:rowId xmlns:a16="http://schemas.microsoft.com/office/drawing/2014/main" val="2298996086"/>
                  </a:ext>
                </a:extLst>
              </a:tr>
              <a:tr h="654054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UMC.org</a:t>
                      </a:r>
                      <a:endParaRPr lang="en-US" sz="15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8,794,296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7,910,257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-10%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2.5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2.0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2:10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22,089,133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16,185,698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extLst>
                  <a:ext uri="{0D108BD9-81ED-4DB2-BD59-A6C34878D82A}">
                    <a16:rowId xmlns:a16="http://schemas.microsoft.com/office/drawing/2014/main" val="3949170944"/>
                  </a:ext>
                </a:extLst>
              </a:tr>
              <a:tr h="654054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UMNews.org</a:t>
                      </a:r>
                      <a:endParaRPr lang="en-US" sz="15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932,006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4,615,004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+495%</a:t>
                      </a: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1.4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1.4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1:27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1,306,744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6,663,971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extLst>
                  <a:ext uri="{0D108BD9-81ED-4DB2-BD59-A6C34878D82A}">
                    <a16:rowId xmlns:a16="http://schemas.microsoft.com/office/drawing/2014/main" val="1429845795"/>
                  </a:ext>
                </a:extLst>
              </a:tr>
              <a:tr h="654054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UMCom.org</a:t>
                      </a:r>
                    </a:p>
                    <a:p>
                      <a:endParaRPr lang="en-US" sz="15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954,633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586,508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-34%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1.8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1.4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1:29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1,731,717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834,193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extLst>
                  <a:ext uri="{0D108BD9-81ED-4DB2-BD59-A6C34878D82A}">
                    <a16:rowId xmlns:a16="http://schemas.microsoft.com/office/drawing/2014/main" val="3968470921"/>
                  </a:ext>
                </a:extLst>
              </a:tr>
              <a:tr h="654054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ResourceUMC.org</a:t>
                      </a:r>
                      <a:endParaRPr lang="en-US" sz="15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367,210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1.4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1:13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531,164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extLst>
                  <a:ext uri="{0D108BD9-81ED-4DB2-BD59-A6C34878D82A}">
                    <a16:rowId xmlns:a16="http://schemas.microsoft.com/office/drawing/2014/main" val="3900103503"/>
                  </a:ext>
                </a:extLst>
              </a:tr>
              <a:tr h="654054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Umcgiving.org</a:t>
                      </a:r>
                      <a:endParaRPr lang="en-US" sz="15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174,980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198,830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+14%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2.0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1.8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1:52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342,570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357,882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extLst>
                  <a:ext uri="{0D108BD9-81ED-4DB2-BD59-A6C34878D82A}">
                    <a16:rowId xmlns:a16="http://schemas.microsoft.com/office/drawing/2014/main" val="2365524407"/>
                  </a:ext>
                </a:extLst>
              </a:tr>
              <a:tr h="654054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Rethink</a:t>
                      </a:r>
                      <a:r>
                        <a:rPr lang="en-US" sz="1500" baseline="0" dirty="0" smtClean="0"/>
                        <a:t>Church.org</a:t>
                      </a:r>
                      <a:endParaRPr lang="en-US" sz="15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317,793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275,098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-13%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1.3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1.3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:32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423,967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355,208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extLst>
                  <a:ext uri="{0D108BD9-81ED-4DB2-BD59-A6C34878D82A}">
                    <a16:rowId xmlns:a16="http://schemas.microsoft.com/office/drawing/2014/main" val="1967403571"/>
                  </a:ext>
                </a:extLst>
              </a:tr>
              <a:tr h="654054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Total</a:t>
                      </a:r>
                      <a:r>
                        <a:rPr lang="en-US" sz="1500" baseline="0" dirty="0" smtClean="0"/>
                        <a:t> Websites</a:t>
                      </a:r>
                      <a:endParaRPr lang="en-US" sz="1500" dirty="0"/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11,173,708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13,989,740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+25%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2.4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1.7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25,894,131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24,928,116</a:t>
                      </a:r>
                    </a:p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(-4%)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185521" marR="185521" marT="45708" marB="45708"/>
                </a:tc>
                <a:extLst>
                  <a:ext uri="{0D108BD9-81ED-4DB2-BD59-A6C34878D82A}">
                    <a16:rowId xmlns:a16="http://schemas.microsoft.com/office/drawing/2014/main" val="1302800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63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274" y="56805"/>
            <a:ext cx="10512862" cy="100999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UMCom E-Newsletter Performance</a:t>
            </a:r>
            <a:endParaRPr lang="en-US" sz="2699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256935"/>
              </p:ext>
            </p:extLst>
          </p:nvPr>
        </p:nvGraphicFramePr>
        <p:xfrm>
          <a:off x="2" y="1034144"/>
          <a:ext cx="12176349" cy="5370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459">
                  <a:extLst>
                    <a:ext uri="{9D8B030D-6E8A-4147-A177-3AD203B41FA5}">
                      <a16:colId xmlns:a16="http://schemas.microsoft.com/office/drawing/2014/main" val="234682970"/>
                    </a:ext>
                  </a:extLst>
                </a:gridCol>
                <a:gridCol w="1349351">
                  <a:extLst>
                    <a:ext uri="{9D8B030D-6E8A-4147-A177-3AD203B41FA5}">
                      <a16:colId xmlns:a16="http://schemas.microsoft.com/office/drawing/2014/main" val="190491035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595719638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822311138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92485046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7502236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725380466"/>
                    </a:ext>
                  </a:extLst>
                </a:gridCol>
                <a:gridCol w="2576739">
                  <a:extLst>
                    <a:ext uri="{9D8B030D-6E8A-4147-A177-3AD203B41FA5}">
                      <a16:colId xmlns:a16="http://schemas.microsoft.com/office/drawing/2014/main" val="4101857103"/>
                    </a:ext>
                  </a:extLst>
                </a:gridCol>
              </a:tblGrid>
              <a:tr h="794656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E-newsletter</a:t>
                      </a:r>
                      <a:endParaRPr lang="en-US" sz="13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Subscriptions 2018</a:t>
                      </a:r>
                    </a:p>
                    <a:p>
                      <a:pPr algn="ctr"/>
                      <a:r>
                        <a:rPr lang="en-US" sz="1300" dirty="0" smtClean="0"/>
                        <a:t>362,355</a:t>
                      </a:r>
                      <a:endParaRPr lang="en-US" sz="13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Subscriptions 2019</a:t>
                      </a:r>
                    </a:p>
                    <a:p>
                      <a:pPr algn="ctr"/>
                      <a:r>
                        <a:rPr lang="en-US" sz="1300" dirty="0" smtClean="0"/>
                        <a:t>425,913</a:t>
                      </a:r>
                      <a:endParaRPr lang="en-US" sz="13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Subscription Growth</a:t>
                      </a:r>
                    </a:p>
                    <a:p>
                      <a:pPr algn="ctr"/>
                      <a:r>
                        <a:rPr lang="en-US" sz="1300" dirty="0" smtClean="0"/>
                        <a:t>63,558 (+18%)</a:t>
                      </a:r>
                      <a:endParaRPr lang="en-US" sz="13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Open Rates (NFP Bench: 24%)</a:t>
                      </a:r>
                      <a:endParaRPr lang="en-US" sz="13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Click</a:t>
                      </a:r>
                      <a:r>
                        <a:rPr lang="en-US" sz="1300" baseline="0" dirty="0" smtClean="0"/>
                        <a:t> Rates (Bench: 15%)</a:t>
                      </a:r>
                      <a:endParaRPr lang="en-US" sz="13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Satisfaction </a:t>
                      </a:r>
                      <a:endParaRPr lang="en-US" sz="13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Reader/User</a:t>
                      </a:r>
                      <a:r>
                        <a:rPr lang="en-US" sz="1300" baseline="0" dirty="0" smtClean="0"/>
                        <a:t> commentary</a:t>
                      </a:r>
                      <a:endParaRPr lang="en-US" sz="13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986623233"/>
                  </a:ext>
                </a:extLst>
              </a:tr>
              <a:tr h="5006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UM</a:t>
                      </a:r>
                      <a:r>
                        <a:rPr lang="en-US" sz="1400" baseline="0" dirty="0" smtClean="0"/>
                        <a:t> Now (Members)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86,744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98,009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+13%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81% grew in faith; 88% feel more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connected to UMC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658899"/>
                  </a:ext>
                </a:extLst>
              </a:tr>
              <a:tr h="71142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MyCom</a:t>
                      </a:r>
                    </a:p>
                    <a:p>
                      <a:r>
                        <a:rPr lang="en-US" sz="1400" dirty="0" smtClean="0"/>
                        <a:t>(Leaders)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51,165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54,538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+7%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62% used tips/tools; 62% say it improved local church marketing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810513881"/>
                  </a:ext>
                </a:extLst>
              </a:tr>
              <a:tr h="5661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Weekly Digest (Leaders/Members)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39,816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51,989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+31%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95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564426250"/>
                  </a:ext>
                </a:extLst>
              </a:tr>
              <a:tr h="99770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Daily Digest (Leaders/Members)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37,705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47,672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+26%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95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97%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feel more informed; 93% more connected, UMNS seen as trusted (90%), fair (90%), faithful (95%) and global (98%)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918213516"/>
                  </a:ext>
                </a:extLst>
              </a:tr>
              <a:tr h="5006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</a:t>
                      </a:r>
                      <a:r>
                        <a:rPr lang="en-US" sz="1400" baseline="0" dirty="0" smtClean="0"/>
                        <a:t> Source (Leaders)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13,477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42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Too new to survey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985848408"/>
                  </a:ext>
                </a:extLst>
              </a:tr>
              <a:tr h="56574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Communications Essentials (Leaders)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136,649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157,059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+15%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Promotional email for agency products and services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573961781"/>
                  </a:ext>
                </a:extLst>
              </a:tr>
              <a:tr h="5006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Compass</a:t>
                      </a:r>
                    </a:p>
                    <a:p>
                      <a:r>
                        <a:rPr lang="en-US" sz="1400" dirty="0" smtClean="0"/>
                        <a:t>(Seekers)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10,276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13,527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+32%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Survey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in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2020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526474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97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93398" y="762000"/>
            <a:ext cx="10512862" cy="3568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Training Courses Available Online and Face-to-Face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225392"/>
              </p:ext>
            </p:extLst>
          </p:nvPr>
        </p:nvGraphicFramePr>
        <p:xfrm>
          <a:off x="150812" y="1092958"/>
          <a:ext cx="11887199" cy="5159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3530">
                  <a:extLst>
                    <a:ext uri="{9D8B030D-6E8A-4147-A177-3AD203B41FA5}">
                      <a16:colId xmlns:a16="http://schemas.microsoft.com/office/drawing/2014/main" val="3008065842"/>
                    </a:ext>
                  </a:extLst>
                </a:gridCol>
                <a:gridCol w="1034670">
                  <a:extLst>
                    <a:ext uri="{9D8B030D-6E8A-4147-A177-3AD203B41FA5}">
                      <a16:colId xmlns:a16="http://schemas.microsoft.com/office/drawing/2014/main" val="148013681"/>
                    </a:ext>
                  </a:extLst>
                </a:gridCol>
                <a:gridCol w="1018995">
                  <a:extLst>
                    <a:ext uri="{9D8B030D-6E8A-4147-A177-3AD203B41FA5}">
                      <a16:colId xmlns:a16="http://schemas.microsoft.com/office/drawing/2014/main" val="1389446752"/>
                    </a:ext>
                  </a:extLst>
                </a:gridCol>
                <a:gridCol w="1114605">
                  <a:extLst>
                    <a:ext uri="{9D8B030D-6E8A-4147-A177-3AD203B41FA5}">
                      <a16:colId xmlns:a16="http://schemas.microsoft.com/office/drawing/2014/main" val="1664325011"/>
                    </a:ext>
                  </a:extLst>
                </a:gridCol>
                <a:gridCol w="1290587">
                  <a:extLst>
                    <a:ext uri="{9D8B030D-6E8A-4147-A177-3AD203B41FA5}">
                      <a16:colId xmlns:a16="http://schemas.microsoft.com/office/drawing/2014/main" val="1721370481"/>
                    </a:ext>
                  </a:extLst>
                </a:gridCol>
                <a:gridCol w="3814812">
                  <a:extLst>
                    <a:ext uri="{9D8B030D-6E8A-4147-A177-3AD203B41FA5}">
                      <a16:colId xmlns:a16="http://schemas.microsoft.com/office/drawing/2014/main" val="117827187"/>
                    </a:ext>
                  </a:extLst>
                </a:gridCol>
              </a:tblGrid>
              <a:tr h="96401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Online</a:t>
                      </a:r>
                    </a:p>
                    <a:p>
                      <a:pPr algn="ctr"/>
                      <a:r>
                        <a:rPr lang="en-US" sz="1600" dirty="0" smtClean="0"/>
                        <a:t>(892)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Face-to-Face (1217)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 Trained (2109)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Net Promoter Score 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Comments</a:t>
                      </a:r>
                    </a:p>
                    <a:p>
                      <a:pPr algn="ctr"/>
                      <a:r>
                        <a:rPr lang="en-US" sz="1200" dirty="0" smtClean="0"/>
                        <a:t>(Requires minimum of 50 course </a:t>
                      </a:r>
                      <a:r>
                        <a:rPr lang="en-US" sz="1200" baseline="0" dirty="0" smtClean="0"/>
                        <a:t>evaluations)</a:t>
                      </a:r>
                      <a:endParaRPr lang="en-US" sz="12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646700338"/>
                  </a:ext>
                </a:extLst>
              </a:tr>
              <a:tr h="131029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What it means to be United</a:t>
                      </a:r>
                      <a:r>
                        <a:rPr lang="en-US" sz="1600" baseline="0" dirty="0" smtClean="0"/>
                        <a:t> Methodist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660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84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744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97% satisfied with course, 96% say it</a:t>
                      </a:r>
                      <a:r>
                        <a:rPr lang="en-US" sz="1600" baseline="0" dirty="0" smtClean="0"/>
                        <a:t> increased understanding of United Methodism, 96% feel more connected with church, 75% shared info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099739686"/>
                  </a:ext>
                </a:extLst>
              </a:tr>
              <a:tr h="5789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Church Marketing (various titles)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704</a:t>
                      </a:r>
                    </a:p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742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27150494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Internal Church</a:t>
                      </a:r>
                      <a:r>
                        <a:rPr lang="en-US" sz="1600" baseline="0" dirty="0" smtClean="0"/>
                        <a:t> Communications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104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2097293347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Digital Marketing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2591873649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Welcoming</a:t>
                      </a:r>
                      <a:r>
                        <a:rPr lang="en-US" sz="1600" baseline="0" dirty="0" smtClean="0"/>
                        <a:t> Ministry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85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887904122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Social Media for Churches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269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465670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64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22876" y="685800"/>
            <a:ext cx="9143538" cy="838200"/>
          </a:xfrm>
        </p:spPr>
        <p:txBody>
          <a:bodyPr/>
          <a:lstStyle/>
          <a:p>
            <a:r>
              <a:rPr lang="en-US" dirty="0" smtClean="0"/>
              <a:t>Organizational Goals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22876" y="1905000"/>
            <a:ext cx="9143538" cy="4114800"/>
          </a:xfrm>
        </p:spPr>
        <p:txBody>
          <a:bodyPr/>
          <a:lstStyle/>
          <a:p>
            <a:r>
              <a:rPr lang="en-US" dirty="0" smtClean="0"/>
              <a:t>Engage people with the story of God’s work in the world through The United Methodist Church</a:t>
            </a:r>
            <a:endParaRPr lang="en-US" dirty="0"/>
          </a:p>
          <a:p>
            <a:r>
              <a:rPr lang="en-US" dirty="0"/>
              <a:t>Equip The United Methodist Church at all levels to become effective communicators, as together we seek to grow the church in the 21st century</a:t>
            </a:r>
          </a:p>
          <a:p>
            <a:r>
              <a:rPr lang="en-US" dirty="0"/>
              <a:t>Claim our role as the strategic communications and marketing agency for the global United Methodist </a:t>
            </a:r>
            <a:r>
              <a:rPr lang="en-US" dirty="0" smtClean="0"/>
              <a:t>Church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0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7981" y="365924"/>
            <a:ext cx="10512862" cy="4707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Training Courses Available Online Only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161984"/>
              </p:ext>
            </p:extLst>
          </p:nvPr>
        </p:nvGraphicFramePr>
        <p:xfrm>
          <a:off x="95769" y="1006471"/>
          <a:ext cx="11823159" cy="5470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609">
                  <a:extLst>
                    <a:ext uri="{9D8B030D-6E8A-4147-A177-3AD203B41FA5}">
                      <a16:colId xmlns:a16="http://schemas.microsoft.com/office/drawing/2014/main" val="3008065842"/>
                    </a:ext>
                  </a:extLst>
                </a:gridCol>
                <a:gridCol w="1162411">
                  <a:extLst>
                    <a:ext uri="{9D8B030D-6E8A-4147-A177-3AD203B41FA5}">
                      <a16:colId xmlns:a16="http://schemas.microsoft.com/office/drawing/2014/main" val="148013681"/>
                    </a:ext>
                  </a:extLst>
                </a:gridCol>
                <a:gridCol w="6547139">
                  <a:extLst>
                    <a:ext uri="{9D8B030D-6E8A-4147-A177-3AD203B41FA5}">
                      <a16:colId xmlns:a16="http://schemas.microsoft.com/office/drawing/2014/main" val="2640515166"/>
                    </a:ext>
                  </a:extLst>
                </a:gridCol>
              </a:tblGrid>
              <a:tr h="67038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Online</a:t>
                      </a:r>
                    </a:p>
                    <a:p>
                      <a:pPr algn="ctr"/>
                      <a:r>
                        <a:rPr lang="en-US" sz="1800" dirty="0" smtClean="0"/>
                        <a:t>(933)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Comments</a:t>
                      </a:r>
                    </a:p>
                    <a:p>
                      <a:pPr algn="ctr"/>
                      <a:r>
                        <a:rPr lang="en-US" sz="1400" dirty="0" smtClean="0"/>
                        <a:t>(Requires minimum of 40 course </a:t>
                      </a:r>
                      <a:r>
                        <a:rPr lang="en-US" sz="1400" baseline="0" dirty="0" smtClean="0"/>
                        <a:t>evaluations</a:t>
                      </a:r>
                      <a:endParaRPr lang="en-US" sz="14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646700338"/>
                  </a:ext>
                </a:extLst>
              </a:tr>
              <a:tr h="10665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Launching your church</a:t>
                      </a:r>
                      <a:r>
                        <a:rPr lang="en-US" sz="1600" baseline="0" dirty="0" smtClean="0"/>
                        <a:t> website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268</a:t>
                      </a: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Participant survey indicates 75% satisfied,</a:t>
                      </a:r>
                      <a:r>
                        <a:rPr lang="en-US" sz="1600" baseline="0" dirty="0" smtClean="0"/>
                        <a:t> however 77% feel they need additional training, NPS = 11.  This course needs further review to ensure it properly prepares churches to build functional websites</a:t>
                      </a:r>
                      <a:endParaRPr lang="en-US" sz="1600" dirty="0" smtClean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887904122"/>
                  </a:ext>
                </a:extLst>
              </a:tr>
              <a:tr h="56138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Exploring General Conference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66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465670640"/>
                  </a:ext>
                </a:extLst>
              </a:tr>
              <a:tr h="36089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Connectional Giving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93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3316925565"/>
                  </a:ext>
                </a:extLst>
              </a:tr>
              <a:tr h="36089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White Board Series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141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3139526058"/>
                  </a:ext>
                </a:extLst>
              </a:tr>
              <a:tr h="36089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Facebook Outreach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166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613740970"/>
                  </a:ext>
                </a:extLst>
              </a:tr>
              <a:tr h="56138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Sharing</a:t>
                      </a:r>
                      <a:r>
                        <a:rPr lang="en-US" sz="1600" baseline="0" dirty="0" smtClean="0"/>
                        <a:t> Your Church Through Pictures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673915302"/>
                  </a:ext>
                </a:extLst>
              </a:tr>
              <a:tr h="5789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Communicating About General Conference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2683672367"/>
                  </a:ext>
                </a:extLst>
              </a:tr>
              <a:tr h="56138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Sharing Your Church Through Video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4104238779"/>
                  </a:ext>
                </a:extLst>
              </a:tr>
              <a:tr h="38728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Connection Through Communications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331399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40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05960" y="304800"/>
            <a:ext cx="10512862" cy="4707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Training Courses Available Face-to-Face Only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37621"/>
              </p:ext>
            </p:extLst>
          </p:nvPr>
        </p:nvGraphicFramePr>
        <p:xfrm>
          <a:off x="150811" y="775574"/>
          <a:ext cx="11823161" cy="5472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2137">
                  <a:extLst>
                    <a:ext uri="{9D8B030D-6E8A-4147-A177-3AD203B41FA5}">
                      <a16:colId xmlns:a16="http://schemas.microsoft.com/office/drawing/2014/main" val="3008065842"/>
                    </a:ext>
                  </a:extLst>
                </a:gridCol>
                <a:gridCol w="2151024">
                  <a:extLst>
                    <a:ext uri="{9D8B030D-6E8A-4147-A177-3AD203B41FA5}">
                      <a16:colId xmlns:a16="http://schemas.microsoft.com/office/drawing/2014/main" val="148013681"/>
                    </a:ext>
                  </a:extLst>
                </a:gridCol>
              </a:tblGrid>
              <a:tr h="69807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Attendees*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646700338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Strategic Marketing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465670640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Building Connection Through Communications Strategy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3316925565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UM Radio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3139526058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Apportionments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613740970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Leveraging Communications</a:t>
                      </a:r>
                      <a:r>
                        <a:rPr lang="en-US" sz="1800" baseline="0" dirty="0" smtClean="0"/>
                        <a:t> Tools to Share a Message of Hope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673915302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Communications Strategy for Local Churches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2683672367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Connect with Gen Z</a:t>
                      </a:r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4104238779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Crisis Communications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361734974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Launching</a:t>
                      </a:r>
                      <a:r>
                        <a:rPr lang="en-US" sz="1800" baseline="0" dirty="0" smtClean="0"/>
                        <a:t> your church website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4265049660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Communicating Faith/Strategic Storytelling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4128250431"/>
                  </a:ext>
                </a:extLst>
              </a:tr>
              <a:tr h="4340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Community Mapping</a:t>
                      </a:r>
                      <a:endParaRPr lang="en-US" sz="1800" dirty="0"/>
                    </a:p>
                  </a:txBody>
                  <a:tcPr marL="187416" marR="187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87416" marR="187416" marT="45708" marB="45708"/>
                </a:tc>
                <a:extLst>
                  <a:ext uri="{0D108BD9-81ED-4DB2-BD59-A6C34878D82A}">
                    <a16:rowId xmlns:a16="http://schemas.microsoft.com/office/drawing/2014/main" val="182306324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05960" y="6355308"/>
            <a:ext cx="10256025" cy="584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*Most of these courses are very customized and often are conducted in Africa where the ability to do follow-up research is limited</a:t>
            </a:r>
            <a:r>
              <a:rPr lang="en-US" sz="1799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7242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688" y="156972"/>
            <a:ext cx="10512862" cy="1001860"/>
          </a:xfrm>
        </p:spPr>
        <p:txBody>
          <a:bodyPr/>
          <a:lstStyle/>
          <a:p>
            <a:r>
              <a:rPr lang="en-US" dirty="0" smtClean="0"/>
              <a:t>Grants and Services to Local Churches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3624296"/>
              </p:ext>
            </p:extLst>
          </p:nvPr>
        </p:nvGraphicFramePr>
        <p:xfrm>
          <a:off x="74612" y="1158831"/>
          <a:ext cx="12039599" cy="5097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0022">
                  <a:extLst>
                    <a:ext uri="{9D8B030D-6E8A-4147-A177-3AD203B41FA5}">
                      <a16:colId xmlns:a16="http://schemas.microsoft.com/office/drawing/2014/main" val="3588829992"/>
                    </a:ext>
                  </a:extLst>
                </a:gridCol>
                <a:gridCol w="1717311">
                  <a:extLst>
                    <a:ext uri="{9D8B030D-6E8A-4147-A177-3AD203B41FA5}">
                      <a16:colId xmlns:a16="http://schemas.microsoft.com/office/drawing/2014/main" val="3479672976"/>
                    </a:ext>
                  </a:extLst>
                </a:gridCol>
                <a:gridCol w="4822266">
                  <a:extLst>
                    <a:ext uri="{9D8B030D-6E8A-4147-A177-3AD203B41FA5}">
                      <a16:colId xmlns:a16="http://schemas.microsoft.com/office/drawing/2014/main" val="288794460"/>
                    </a:ext>
                  </a:extLst>
                </a:gridCol>
              </a:tblGrid>
              <a:tr h="6385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Services</a:t>
                      </a:r>
                      <a:r>
                        <a:rPr lang="en-US" sz="1800" baseline="0" dirty="0" smtClean="0"/>
                        <a:t> to Local Churches</a:t>
                      </a:r>
                      <a:endParaRPr lang="en-US" sz="18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Churches Involved</a:t>
                      </a:r>
                      <a:endParaRPr lang="en-US" sz="18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Comments</a:t>
                      </a:r>
                      <a:endParaRPr lang="en-US" sz="18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921331109"/>
                  </a:ext>
                </a:extLst>
              </a:tr>
              <a:tr h="3344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Web hosting services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705920460"/>
                  </a:ext>
                </a:extLst>
              </a:tr>
              <a:tr h="101139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Holiday and seasonal</a:t>
                      </a:r>
                      <a:r>
                        <a:rPr lang="en-US" sz="1600" baseline="0" dirty="0" smtClean="0"/>
                        <a:t> resources 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1397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92%</a:t>
                      </a:r>
                      <a:r>
                        <a:rPr lang="en-US" sz="1600" baseline="0" dirty="0" smtClean="0"/>
                        <a:t> helped improve church communications, 74% increased visitor attendance at holidays, 85% felt more connected to the UMC, 97% will order again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111415147"/>
                  </a:ext>
                </a:extLst>
              </a:tr>
              <a:tr h="5205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Burlap social</a:t>
                      </a:r>
                      <a:r>
                        <a:rPr lang="en-US" sz="1600" baseline="0" dirty="0" smtClean="0"/>
                        <a:t> media grants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451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91% satisfied; 33% visitor attendance increased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631338174"/>
                  </a:ext>
                </a:extLst>
              </a:tr>
              <a:tr h="57773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Website</a:t>
                      </a:r>
                      <a:r>
                        <a:rPr lang="en-US" sz="1600" baseline="0" dirty="0" smtClean="0"/>
                        <a:t> grants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404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76% satisfied with grant training; 55% feel they can maintain site without</a:t>
                      </a:r>
                      <a:r>
                        <a:rPr lang="en-US" sz="1600" baseline="0" dirty="0" smtClean="0"/>
                        <a:t> more support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757720955"/>
                  </a:ext>
                </a:extLst>
              </a:tr>
              <a:tr h="3344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Graphic design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462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779953993"/>
                  </a:ext>
                </a:extLst>
              </a:tr>
              <a:tr h="33447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MissionInsite</a:t>
                      </a:r>
                      <a:r>
                        <a:rPr lang="en-US" sz="1600" dirty="0" smtClean="0"/>
                        <a:t> demographics 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529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205217853"/>
                  </a:ext>
                </a:extLst>
              </a:tr>
              <a:tr h="3344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Social media – other support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572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913341357"/>
                  </a:ext>
                </a:extLst>
              </a:tr>
              <a:tr h="3344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New church</a:t>
                      </a:r>
                      <a:r>
                        <a:rPr lang="en-US" sz="1600" baseline="0" dirty="0" smtClean="0"/>
                        <a:t> start grants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Sample too</a:t>
                      </a:r>
                      <a:r>
                        <a:rPr lang="en-US" sz="1600" baseline="0" dirty="0" smtClean="0"/>
                        <a:t> small to report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304963447"/>
                  </a:ext>
                </a:extLst>
              </a:tr>
              <a:tr h="3344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 purchasing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4208155449"/>
                  </a:ext>
                </a:extLst>
              </a:tr>
              <a:tr h="3344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03458088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18695" y="6487871"/>
            <a:ext cx="3684729" cy="6459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99" dirty="0"/>
              <a:t>Total:                        4,238             </a:t>
            </a:r>
          </a:p>
          <a:p>
            <a:endParaRPr lang="en-US" sz="1799" dirty="0"/>
          </a:p>
        </p:txBody>
      </p:sp>
    </p:spTree>
    <p:extLst>
      <p:ext uri="{BB962C8B-B14F-4D97-AF65-F5344CB8AC3E}">
        <p14:creationId xmlns:p14="http://schemas.microsoft.com/office/powerpoint/2010/main" val="176159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75" y="381000"/>
            <a:ext cx="9143538" cy="762000"/>
          </a:xfrm>
        </p:spPr>
        <p:txBody>
          <a:bodyPr/>
          <a:lstStyle/>
          <a:p>
            <a:r>
              <a:rPr lang="en-US" dirty="0" smtClean="0"/>
              <a:t>Local Church Services - 2019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430924"/>
              </p:ext>
            </p:extLst>
          </p:nvPr>
        </p:nvGraphicFramePr>
        <p:xfrm>
          <a:off x="1179744" y="1143000"/>
          <a:ext cx="9829800" cy="510539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914900">
                  <a:extLst>
                    <a:ext uri="{9D8B030D-6E8A-4147-A177-3AD203B41FA5}">
                      <a16:colId xmlns:a16="http://schemas.microsoft.com/office/drawing/2014/main" val="137289815"/>
                    </a:ext>
                  </a:extLst>
                </a:gridCol>
                <a:gridCol w="4914900">
                  <a:extLst>
                    <a:ext uri="{9D8B030D-6E8A-4147-A177-3AD203B41FA5}">
                      <a16:colId xmlns:a16="http://schemas.microsoft.com/office/drawing/2014/main" val="427450245"/>
                    </a:ext>
                  </a:extLst>
                </a:gridCol>
              </a:tblGrid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 dirty="0">
                          <a:effectLst/>
                        </a:rPr>
                        <a:t>Seasonal Promotional Products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effectLst/>
                        </a:rPr>
                        <a:t>1,397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54423431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Social Media Services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572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72126367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Graphic Design/Branding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462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48044411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Demographic Report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320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95226175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Web hosting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288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25898639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Media Buy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156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67146166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Website Offerings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116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4473933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General Church Promotional Products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82660907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How-To Guides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72414401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Graphics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79315161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Online Training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10176436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Policies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51272763"/>
                  </a:ext>
                </a:extLst>
              </a:tr>
              <a:tr h="3927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Total Services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3,420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06445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415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76" y="228600"/>
            <a:ext cx="9143538" cy="685800"/>
          </a:xfrm>
        </p:spPr>
        <p:txBody>
          <a:bodyPr/>
          <a:lstStyle/>
          <a:p>
            <a:r>
              <a:rPr lang="en-US" dirty="0" smtClean="0"/>
              <a:t>UMCom Social Media Performance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228313"/>
              </p:ext>
            </p:extLst>
          </p:nvPr>
        </p:nvGraphicFramePr>
        <p:xfrm>
          <a:off x="0" y="1295400"/>
          <a:ext cx="12188825" cy="5029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6878">
                  <a:extLst>
                    <a:ext uri="{9D8B030D-6E8A-4147-A177-3AD203B41FA5}">
                      <a16:colId xmlns:a16="http://schemas.microsoft.com/office/drawing/2014/main" val="2399929516"/>
                    </a:ext>
                  </a:extLst>
                </a:gridCol>
                <a:gridCol w="1191749">
                  <a:extLst>
                    <a:ext uri="{9D8B030D-6E8A-4147-A177-3AD203B41FA5}">
                      <a16:colId xmlns:a16="http://schemas.microsoft.com/office/drawing/2014/main" val="626705719"/>
                    </a:ext>
                  </a:extLst>
                </a:gridCol>
                <a:gridCol w="1354314">
                  <a:extLst>
                    <a:ext uri="{9D8B030D-6E8A-4147-A177-3AD203B41FA5}">
                      <a16:colId xmlns:a16="http://schemas.microsoft.com/office/drawing/2014/main" val="822508368"/>
                    </a:ext>
                  </a:extLst>
                </a:gridCol>
                <a:gridCol w="1354314">
                  <a:extLst>
                    <a:ext uri="{9D8B030D-6E8A-4147-A177-3AD203B41FA5}">
                      <a16:colId xmlns:a16="http://schemas.microsoft.com/office/drawing/2014/main" val="2039119978"/>
                    </a:ext>
                  </a:extLst>
                </a:gridCol>
                <a:gridCol w="1354314">
                  <a:extLst>
                    <a:ext uri="{9D8B030D-6E8A-4147-A177-3AD203B41FA5}">
                      <a16:colId xmlns:a16="http://schemas.microsoft.com/office/drawing/2014/main" val="1628825764"/>
                    </a:ext>
                  </a:extLst>
                </a:gridCol>
                <a:gridCol w="1354314">
                  <a:extLst>
                    <a:ext uri="{9D8B030D-6E8A-4147-A177-3AD203B41FA5}">
                      <a16:colId xmlns:a16="http://schemas.microsoft.com/office/drawing/2014/main" val="415446329"/>
                    </a:ext>
                  </a:extLst>
                </a:gridCol>
                <a:gridCol w="1354314">
                  <a:extLst>
                    <a:ext uri="{9D8B030D-6E8A-4147-A177-3AD203B41FA5}">
                      <a16:colId xmlns:a16="http://schemas.microsoft.com/office/drawing/2014/main" val="1652477054"/>
                    </a:ext>
                  </a:extLst>
                </a:gridCol>
                <a:gridCol w="1354314">
                  <a:extLst>
                    <a:ext uri="{9D8B030D-6E8A-4147-A177-3AD203B41FA5}">
                      <a16:colId xmlns:a16="http://schemas.microsoft.com/office/drawing/2014/main" val="3784133666"/>
                    </a:ext>
                  </a:extLst>
                </a:gridCol>
                <a:gridCol w="1354314">
                  <a:extLst>
                    <a:ext uri="{9D8B030D-6E8A-4147-A177-3AD203B41FA5}">
                      <a16:colId xmlns:a16="http://schemas.microsoft.com/office/drawing/2014/main" val="495593318"/>
                    </a:ext>
                  </a:extLst>
                </a:gridCol>
              </a:tblGrid>
              <a:tr h="839933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Audience</a:t>
                      </a:r>
                      <a:endParaRPr lang="en-US" sz="15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Facebook Followers</a:t>
                      </a:r>
                      <a:endParaRPr lang="en-US" sz="15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Facebook Engagement</a:t>
                      </a:r>
                      <a:endParaRPr lang="en-US" sz="15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Instagram Followers</a:t>
                      </a:r>
                      <a:endParaRPr lang="en-US" sz="15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Instagram Engagement</a:t>
                      </a:r>
                      <a:endParaRPr lang="en-US" sz="15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Twitter Followers</a:t>
                      </a:r>
                      <a:endParaRPr lang="en-US" sz="15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Twitter Engagement</a:t>
                      </a:r>
                      <a:endParaRPr lang="en-US" sz="15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YouTube Followers</a:t>
                      </a:r>
                      <a:endParaRPr lang="en-US" sz="15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YouTube Engagement</a:t>
                      </a:r>
                      <a:endParaRPr lang="en-US" sz="15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327580594"/>
                  </a:ext>
                </a:extLst>
              </a:tr>
              <a:tr h="8025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UMC (members)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624,515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1,800,000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54,969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346,543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12,348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16,477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10,656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693,008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576819904"/>
                  </a:ext>
                </a:extLst>
              </a:tr>
              <a:tr h="8025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UMCom (leaders)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199,347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363,714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23,819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2,644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71679671"/>
                  </a:ext>
                </a:extLst>
              </a:tr>
              <a:tr h="80250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UMNews</a:t>
                      </a:r>
                      <a:r>
                        <a:rPr lang="en-US" sz="1600" dirty="0" smtClean="0"/>
                        <a:t> (leaders)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214311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303,610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26978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142742777"/>
                  </a:ext>
                </a:extLst>
              </a:tr>
              <a:tr h="941432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ResourceUMC</a:t>
                      </a:r>
                      <a:r>
                        <a:rPr lang="en-US" sz="1600" dirty="0" smtClean="0"/>
                        <a:t> (leaders)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65,480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234,815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12,490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1,761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054056227"/>
                  </a:ext>
                </a:extLst>
              </a:tr>
              <a:tr h="8401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Rethink Church (seekers)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109,259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88,417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11,217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27,678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20,469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3,596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20726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88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54754" y="893"/>
            <a:ext cx="9034071" cy="523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99" dirty="0"/>
              <a:t>UMNS YTD Topic Performance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108083"/>
              </p:ext>
            </p:extLst>
          </p:nvPr>
        </p:nvGraphicFramePr>
        <p:xfrm>
          <a:off x="1" y="451261"/>
          <a:ext cx="12188822" cy="6374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4133">
                  <a:extLst>
                    <a:ext uri="{9D8B030D-6E8A-4147-A177-3AD203B41FA5}">
                      <a16:colId xmlns:a16="http://schemas.microsoft.com/office/drawing/2014/main" val="603963777"/>
                    </a:ext>
                  </a:extLst>
                </a:gridCol>
                <a:gridCol w="1776149">
                  <a:extLst>
                    <a:ext uri="{9D8B030D-6E8A-4147-A177-3AD203B41FA5}">
                      <a16:colId xmlns:a16="http://schemas.microsoft.com/office/drawing/2014/main" val="140707293"/>
                    </a:ext>
                  </a:extLst>
                </a:gridCol>
                <a:gridCol w="1776149">
                  <a:extLst>
                    <a:ext uri="{9D8B030D-6E8A-4147-A177-3AD203B41FA5}">
                      <a16:colId xmlns:a16="http://schemas.microsoft.com/office/drawing/2014/main" val="1764287855"/>
                    </a:ext>
                  </a:extLst>
                </a:gridCol>
                <a:gridCol w="1598535">
                  <a:extLst>
                    <a:ext uri="{9D8B030D-6E8A-4147-A177-3AD203B41FA5}">
                      <a16:colId xmlns:a16="http://schemas.microsoft.com/office/drawing/2014/main" val="93497027"/>
                    </a:ext>
                  </a:extLst>
                </a:gridCol>
                <a:gridCol w="1065690">
                  <a:extLst>
                    <a:ext uri="{9D8B030D-6E8A-4147-A177-3AD203B41FA5}">
                      <a16:colId xmlns:a16="http://schemas.microsoft.com/office/drawing/2014/main" val="3357094105"/>
                    </a:ext>
                  </a:extLst>
                </a:gridCol>
                <a:gridCol w="1998166">
                  <a:extLst>
                    <a:ext uri="{9D8B030D-6E8A-4147-A177-3AD203B41FA5}">
                      <a16:colId xmlns:a16="http://schemas.microsoft.com/office/drawing/2014/main" val="1507346821"/>
                    </a:ext>
                  </a:extLst>
                </a:gridCol>
              </a:tblGrid>
              <a:tr h="412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Article Topic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Pageviews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Articles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Average 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Pageviews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% of Articles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% of </a:t>
                      </a:r>
                      <a:r>
                        <a:rPr lang="en-US" sz="12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Pageviews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55362426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Four Areas of Focus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67495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1607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85103987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Four Areas of Focus- Disaster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14542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1616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9029748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Four Areas of Focus -Social Concerns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70408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2071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54685426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Four Areas of Focus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152445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1793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17%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49657820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19299071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Ask the UMC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184387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7683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5%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3%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64394499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60197291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Central Conferences - Four Areas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89793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1020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18%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60581142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Central Conferences - Church Future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27032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3862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15740373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Central Conferences - Disaster Relief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6646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738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76696782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Central Conferences - Social Concerns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29002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1115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5%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621592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Central Conferences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152473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130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1173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26%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70865726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240015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Church Future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5087004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168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30280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34%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77%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0846960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Church Future - Four Areas of Focus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34532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5755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70931410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Church Future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5121536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174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29434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35%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77%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71337676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62737843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Commentary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843380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18742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9%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13%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6280961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Commentary - Obituary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3044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3044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30215906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Commentary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846424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18401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9%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13%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2021813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5303225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Disaster Relief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31443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6289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34964866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4900464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Obituary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65454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3636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4%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4378200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2812795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Social Concerns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41384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3762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9813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595988"/>
                  </a:ext>
                </a:extLst>
              </a:tr>
              <a:tr h="206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Other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14538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4846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9768030"/>
                  </a:ext>
                </a:extLst>
              </a:tr>
              <a:tr h="17695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6610084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496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13327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0212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8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 people with the story of God’s 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Key initiatives:</a:t>
            </a:r>
          </a:p>
          <a:p>
            <a:pPr lvl="1"/>
            <a:r>
              <a:rPr lang="en-US" dirty="0" smtClean="0"/>
              <a:t>Restructure web strategy to provide for audience specific websites with targeted content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Expand subscription base to </a:t>
            </a:r>
            <a:r>
              <a:rPr lang="en-US" dirty="0" err="1" smtClean="0"/>
              <a:t>UMNews</a:t>
            </a:r>
            <a:r>
              <a:rPr lang="en-US" dirty="0" smtClean="0"/>
              <a:t> and UMCom-related publications</a:t>
            </a:r>
          </a:p>
          <a:p>
            <a:pPr lvl="2"/>
            <a:r>
              <a:rPr lang="en-US" sz="2000" dirty="0" smtClean="0"/>
              <a:t>Increase engagement with content</a:t>
            </a:r>
          </a:p>
          <a:p>
            <a:pPr lvl="1"/>
            <a:r>
              <a:rPr lang="en-US" dirty="0"/>
              <a:t>Expand social media reach, particularly with </a:t>
            </a:r>
            <a:r>
              <a:rPr lang="en-US" dirty="0" smtClean="0"/>
              <a:t>Facebook</a:t>
            </a:r>
          </a:p>
          <a:p>
            <a:pPr lvl="1"/>
            <a:r>
              <a:rPr lang="en-US" dirty="0" smtClean="0"/>
              <a:t>Provide UMNS articles on the global nature and work of The United Methodist Church.</a:t>
            </a:r>
          </a:p>
        </p:txBody>
      </p:sp>
    </p:spTree>
    <p:extLst>
      <p:ext uri="{BB962C8B-B14F-4D97-AF65-F5344CB8AC3E}">
        <p14:creationId xmlns:p14="http://schemas.microsoft.com/office/powerpoint/2010/main" val="152101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Restructure web strategy to provide for audience specific websites with targeted content.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Over 2 year period, redeveloped and/or launched:</a:t>
            </a:r>
          </a:p>
          <a:p>
            <a:pPr lvl="1"/>
            <a:r>
              <a:rPr lang="en-US" dirty="0" smtClean="0"/>
              <a:t>UMC.org (members and seekers)</a:t>
            </a:r>
          </a:p>
          <a:p>
            <a:pPr lvl="1"/>
            <a:r>
              <a:rPr lang="en-US" dirty="0" smtClean="0"/>
              <a:t>ResourceUMC.org (leaders, support for all agencies)</a:t>
            </a:r>
          </a:p>
          <a:p>
            <a:pPr lvl="1"/>
            <a:r>
              <a:rPr lang="en-US" dirty="0" smtClean="0"/>
              <a:t>UMNews.org (news stories for the denomination)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6714605"/>
              </p:ext>
            </p:extLst>
          </p:nvPr>
        </p:nvGraphicFramePr>
        <p:xfrm>
          <a:off x="6230938" y="1905000"/>
          <a:ext cx="5121274" cy="408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311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905536" cy="1066800"/>
          </a:xfrm>
        </p:spPr>
        <p:txBody>
          <a:bodyPr>
            <a:normAutofit/>
          </a:bodyPr>
          <a:lstStyle/>
          <a:p>
            <a:r>
              <a:rPr lang="en-US" dirty="0"/>
              <a:t>Expand subscription base to </a:t>
            </a:r>
            <a:r>
              <a:rPr lang="en-US" dirty="0" err="1"/>
              <a:t>UMNews</a:t>
            </a:r>
            <a:r>
              <a:rPr lang="en-US" dirty="0"/>
              <a:t> and UMCom-related </a:t>
            </a:r>
            <a:r>
              <a:rPr lang="en-US" dirty="0" smtClean="0"/>
              <a:t>publications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2" y="1866899"/>
            <a:ext cx="4724400" cy="408892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Launched new publications, e.g. The Source, UM Now, and Compass</a:t>
            </a:r>
          </a:p>
          <a:p>
            <a:r>
              <a:rPr lang="en-US" dirty="0" smtClean="0"/>
              <a:t>Expanded efforts to market publications to targeted audiences </a:t>
            </a:r>
          </a:p>
          <a:p>
            <a:r>
              <a:rPr lang="en-US" dirty="0" smtClean="0"/>
              <a:t>Continue to surpass benchmarks for open and click through rates in email marketing</a:t>
            </a:r>
          </a:p>
          <a:p>
            <a:r>
              <a:rPr lang="en-US" dirty="0" smtClean="0"/>
              <a:t>Achieved a 90+% satisfaction rate among readers</a:t>
            </a:r>
            <a:endParaRPr lang="en-US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0444762"/>
              </p:ext>
            </p:extLst>
          </p:nvPr>
        </p:nvGraphicFramePr>
        <p:xfrm>
          <a:off x="6627812" y="1524000"/>
          <a:ext cx="5408613" cy="46223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02871">
                  <a:extLst>
                    <a:ext uri="{9D8B030D-6E8A-4147-A177-3AD203B41FA5}">
                      <a16:colId xmlns:a16="http://schemas.microsoft.com/office/drawing/2014/main" val="3574183982"/>
                    </a:ext>
                  </a:extLst>
                </a:gridCol>
                <a:gridCol w="1802871">
                  <a:extLst>
                    <a:ext uri="{9D8B030D-6E8A-4147-A177-3AD203B41FA5}">
                      <a16:colId xmlns:a16="http://schemas.microsoft.com/office/drawing/2014/main" val="3755603884"/>
                    </a:ext>
                  </a:extLst>
                </a:gridCol>
                <a:gridCol w="1802871">
                  <a:extLst>
                    <a:ext uri="{9D8B030D-6E8A-4147-A177-3AD203B41FA5}">
                      <a16:colId xmlns:a16="http://schemas.microsoft.com/office/drawing/2014/main" val="1819636254"/>
                    </a:ext>
                  </a:extLst>
                </a:gridCol>
              </a:tblGrid>
              <a:tr h="539172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E-newsletter</a:t>
                      </a:r>
                      <a:endParaRPr lang="en-US" sz="13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Subscriptions 2018</a:t>
                      </a:r>
                    </a:p>
                    <a:p>
                      <a:pPr algn="ctr"/>
                      <a:r>
                        <a:rPr lang="en-US" sz="1300" dirty="0" smtClean="0">
                          <a:solidFill>
                            <a:srgbClr val="C00000"/>
                          </a:solidFill>
                        </a:rPr>
                        <a:t>362,355</a:t>
                      </a:r>
                      <a:endParaRPr lang="en-US" sz="1300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Subscriptions 2019</a:t>
                      </a:r>
                    </a:p>
                    <a:p>
                      <a:pPr algn="ctr"/>
                      <a:r>
                        <a:rPr lang="en-US" sz="1300" dirty="0" smtClean="0">
                          <a:solidFill>
                            <a:srgbClr val="C00000"/>
                          </a:solidFill>
                        </a:rPr>
                        <a:t>425,913</a:t>
                      </a:r>
                      <a:endParaRPr lang="en-US" sz="1300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312718094"/>
                  </a:ext>
                </a:extLst>
              </a:tr>
              <a:tr h="41001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UM</a:t>
                      </a:r>
                      <a:r>
                        <a:rPr lang="en-US" sz="1400" baseline="0" dirty="0" smtClean="0"/>
                        <a:t> Now (Members)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86,744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98,009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138739058"/>
                  </a:ext>
                </a:extLst>
              </a:tr>
              <a:tr h="5728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MyCom</a:t>
                      </a:r>
                    </a:p>
                    <a:p>
                      <a:r>
                        <a:rPr lang="en-US" sz="1400" dirty="0" smtClean="0"/>
                        <a:t>(Leaders)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51,165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54,538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215764508"/>
                  </a:ext>
                </a:extLst>
              </a:tr>
              <a:tr h="5728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Weekly Digest (Leaders/Members)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39,816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51,989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818007274"/>
                  </a:ext>
                </a:extLst>
              </a:tr>
              <a:tr h="5728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Daily Digest (Leaders/Members)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37,705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47,672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764282786"/>
                  </a:ext>
                </a:extLst>
              </a:tr>
              <a:tr h="5728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</a:t>
                      </a:r>
                      <a:r>
                        <a:rPr lang="en-US" sz="1400" baseline="0" dirty="0" smtClean="0"/>
                        <a:t> Source (Leaders)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13,477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796674402"/>
                  </a:ext>
                </a:extLst>
              </a:tr>
              <a:tr h="8087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Communications Essentials (Leaders)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136,649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157,059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518341757"/>
                  </a:ext>
                </a:extLst>
              </a:tr>
              <a:tr h="5728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Compass</a:t>
                      </a:r>
                    </a:p>
                    <a:p>
                      <a:r>
                        <a:rPr lang="en-US" sz="1400" dirty="0" smtClean="0"/>
                        <a:t>(Seekers)</a:t>
                      </a:r>
                      <a:endParaRPr lang="en-US" sz="14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10,276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13,527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809379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327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274" y="56805"/>
            <a:ext cx="10512862" cy="85759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UMCom E-Newsletter Performance Remains Strong</a:t>
            </a:r>
            <a:endParaRPr lang="en-US" sz="2699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415332"/>
              </p:ext>
            </p:extLst>
          </p:nvPr>
        </p:nvGraphicFramePr>
        <p:xfrm>
          <a:off x="30496" y="914400"/>
          <a:ext cx="11855116" cy="5382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468">
                  <a:extLst>
                    <a:ext uri="{9D8B030D-6E8A-4147-A177-3AD203B41FA5}">
                      <a16:colId xmlns:a16="http://schemas.microsoft.com/office/drawing/2014/main" val="234682970"/>
                    </a:ext>
                  </a:extLst>
                </a:gridCol>
                <a:gridCol w="1580477">
                  <a:extLst>
                    <a:ext uri="{9D8B030D-6E8A-4147-A177-3AD203B41FA5}">
                      <a16:colId xmlns:a16="http://schemas.microsoft.com/office/drawing/2014/main" val="2595719638"/>
                    </a:ext>
                  </a:extLst>
                </a:gridCol>
                <a:gridCol w="1580477">
                  <a:extLst>
                    <a:ext uri="{9D8B030D-6E8A-4147-A177-3AD203B41FA5}">
                      <a16:colId xmlns:a16="http://schemas.microsoft.com/office/drawing/2014/main" val="2924850467"/>
                    </a:ext>
                  </a:extLst>
                </a:gridCol>
                <a:gridCol w="1580477">
                  <a:extLst>
                    <a:ext uri="{9D8B030D-6E8A-4147-A177-3AD203B41FA5}">
                      <a16:colId xmlns:a16="http://schemas.microsoft.com/office/drawing/2014/main" val="2750223601"/>
                    </a:ext>
                  </a:extLst>
                </a:gridCol>
                <a:gridCol w="1487508">
                  <a:extLst>
                    <a:ext uri="{9D8B030D-6E8A-4147-A177-3AD203B41FA5}">
                      <a16:colId xmlns:a16="http://schemas.microsoft.com/office/drawing/2014/main" val="3725380466"/>
                    </a:ext>
                  </a:extLst>
                </a:gridCol>
                <a:gridCol w="3369709">
                  <a:extLst>
                    <a:ext uri="{9D8B030D-6E8A-4147-A177-3AD203B41FA5}">
                      <a16:colId xmlns:a16="http://schemas.microsoft.com/office/drawing/2014/main" val="4101857103"/>
                    </a:ext>
                  </a:extLst>
                </a:gridCol>
              </a:tblGrid>
              <a:tr h="7985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E-newsletter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Subscriptions 2019</a:t>
                      </a:r>
                    </a:p>
                    <a:p>
                      <a:pPr algn="ctr"/>
                      <a:r>
                        <a:rPr lang="en-US" sz="1600" dirty="0" smtClean="0"/>
                        <a:t>425,913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Open Rates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(NFP Bench: 24%)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Click</a:t>
                      </a:r>
                      <a:r>
                        <a:rPr lang="en-US" sz="1600" baseline="0" dirty="0" smtClean="0"/>
                        <a:t> Rates 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(NFP Bench: 15%)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Satisfaction 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Reader/User</a:t>
                      </a:r>
                      <a:r>
                        <a:rPr lang="en-US" sz="1600" baseline="0" dirty="0" smtClean="0"/>
                        <a:t> commentary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986623233"/>
                  </a:ext>
                </a:extLst>
              </a:tr>
              <a:tr h="56195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UM</a:t>
                      </a:r>
                      <a:r>
                        <a:rPr lang="en-US" sz="1600" baseline="0" dirty="0" smtClean="0"/>
                        <a:t> Now (Members)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98,009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36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22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81% grew in faith; 88% feel more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connected to UMC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658899"/>
                  </a:ext>
                </a:extLst>
              </a:tr>
              <a:tr h="6903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MyCom</a:t>
                      </a:r>
                    </a:p>
                    <a:p>
                      <a:r>
                        <a:rPr lang="en-US" sz="1600" dirty="0" smtClean="0"/>
                        <a:t>(Leaders)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54,538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34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62% used tips/tools; 62% say it improved local church marketing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810513881"/>
                  </a:ext>
                </a:extLst>
              </a:tr>
              <a:tr h="56195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Weekly Digest (Leaders/Members)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51,989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38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25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95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564426250"/>
                  </a:ext>
                </a:extLst>
              </a:tr>
              <a:tr h="10352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Daily Digest (Leaders/Members)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47,672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40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21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95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97%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feel more informed; 93% more connected, UMNS seen as trusted (90%), fair (90%), faithful (95%) and global (98%)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918213516"/>
                  </a:ext>
                </a:extLst>
              </a:tr>
              <a:tr h="48581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</a:t>
                      </a:r>
                      <a:r>
                        <a:rPr lang="en-US" sz="1600" baseline="0" dirty="0" smtClean="0"/>
                        <a:t> Source (Leaders)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13,477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42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20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Too new to survey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985848408"/>
                  </a:ext>
                </a:extLst>
              </a:tr>
              <a:tr h="56195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Communications Essentials (Leaders)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157,059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34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Promotional email for agency products and services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573961781"/>
                  </a:ext>
                </a:extLst>
              </a:tr>
              <a:tr h="56195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Compass</a:t>
                      </a:r>
                    </a:p>
                    <a:p>
                      <a:r>
                        <a:rPr lang="en-US" sz="1600" dirty="0" smtClean="0"/>
                        <a:t>(Seekers)</a:t>
                      </a:r>
                      <a:endParaRPr lang="en-US" sz="1600" dirty="0"/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13,527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22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Survey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 2020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526474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20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Expand social media reach, particularly with Facebook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7612" y="1904999"/>
            <a:ext cx="4740365" cy="4088921"/>
          </a:xfrm>
        </p:spPr>
        <p:txBody>
          <a:bodyPr/>
          <a:lstStyle/>
          <a:p>
            <a:r>
              <a:rPr lang="en-US" dirty="0" smtClean="0"/>
              <a:t>The agency’s social media reach expanded by 28% in 2019 while engagement levels have reached 4.9 million during the year.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66624538"/>
              </p:ext>
            </p:extLst>
          </p:nvPr>
        </p:nvGraphicFramePr>
        <p:xfrm>
          <a:off x="6246812" y="1676400"/>
          <a:ext cx="5273674" cy="4348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14407">
                  <a:extLst>
                    <a:ext uri="{9D8B030D-6E8A-4147-A177-3AD203B41FA5}">
                      <a16:colId xmlns:a16="http://schemas.microsoft.com/office/drawing/2014/main" val="1937735135"/>
                    </a:ext>
                  </a:extLst>
                </a:gridCol>
                <a:gridCol w="1814407">
                  <a:extLst>
                    <a:ext uri="{9D8B030D-6E8A-4147-A177-3AD203B41FA5}">
                      <a16:colId xmlns:a16="http://schemas.microsoft.com/office/drawing/2014/main" val="742916759"/>
                    </a:ext>
                  </a:extLst>
                </a:gridCol>
                <a:gridCol w="1644860">
                  <a:extLst>
                    <a:ext uri="{9D8B030D-6E8A-4147-A177-3AD203B41FA5}">
                      <a16:colId xmlns:a16="http://schemas.microsoft.com/office/drawing/2014/main" val="2584320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cap="all" baseline="0" dirty="0" smtClean="0"/>
                        <a:t>Fans</a:t>
                      </a:r>
                      <a:endParaRPr lang="en-US" b="0" cap="al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2018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2019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827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UMC</a:t>
                      </a:r>
                      <a:r>
                        <a:rPr lang="en-US" b="0" baseline="0" dirty="0" smtClean="0"/>
                        <a:t> FB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609,508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635,157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00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UMCom FB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199,581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199,831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363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UMNS</a:t>
                      </a:r>
                      <a:r>
                        <a:rPr lang="en-US" b="0" baseline="0" dirty="0" smtClean="0"/>
                        <a:t> FB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205,195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221,038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00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UMC Giving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NA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127,280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22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RTC</a:t>
                      </a:r>
                      <a:r>
                        <a:rPr lang="en-US" b="0" baseline="0" dirty="0" smtClean="0"/>
                        <a:t> Facebook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110,120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109,191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2107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Resource UMC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66,717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626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Korean UMC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51,955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6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Spanish </a:t>
                      </a:r>
                      <a:r>
                        <a:rPr lang="en-US" dirty="0" err="1" smtClean="0"/>
                        <a:t>UMNews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26,135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05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1,683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401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1,124,404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1,438,987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384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44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Provide UMNS articles on the global nature and work of The United Methodist Church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357837"/>
              </p:ext>
            </p:extLst>
          </p:nvPr>
        </p:nvGraphicFramePr>
        <p:xfrm>
          <a:off x="455612" y="1828800"/>
          <a:ext cx="6553199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008811" y="1998041"/>
            <a:ext cx="4953001" cy="441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 In 2019 UMNS produced approximately 500 news articles, achieving 6.6 Million page views.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UMNS supported key elements of the Church’s mission with content on the Four Areas of Focus and Central Conferences representing 43% of content developed.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Readership remains heavy on topics related to the Church’s  future.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305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Equip The United Methodist Church at all levels to become effective </a:t>
            </a:r>
            <a:r>
              <a:rPr lang="en-US" dirty="0" smtClean="0"/>
              <a:t>communicators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the number of communicators receiving training</a:t>
            </a:r>
          </a:p>
          <a:p>
            <a:r>
              <a:rPr lang="en-US" dirty="0" smtClean="0"/>
              <a:t>Increase </a:t>
            </a:r>
            <a:r>
              <a:rPr lang="en-US" dirty="0"/>
              <a:t>level of support through Local Church Services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4291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iped Border 16x9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Striped black border presentation (widescreen).potx" id="{96522838-024F-4A04-A543-9EF396F770C0}" vid="{BD969DAD-256A-4182-ABA2-1577ED7D3144}"/>
    </a:ext>
  </a:extLst>
</a:theme>
</file>

<file path=ppt/theme/theme2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Striped black border presentation (widescreen)</Template>
  <TotalTime>21581</TotalTime>
  <Words>1999</Words>
  <Application>Microsoft Office PowerPoint</Application>
  <PresentationFormat>Custom</PresentationFormat>
  <Paragraphs>696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Euphemia</vt:lpstr>
      <vt:lpstr>Striped Border 16x9</vt:lpstr>
      <vt:lpstr>Year End 2019 Summary of Activities and Evaluations</vt:lpstr>
      <vt:lpstr>Organizational Goals</vt:lpstr>
      <vt:lpstr>Engage people with the story of God’s Work </vt:lpstr>
      <vt:lpstr>Restructure web strategy to provide for audience specific websites with targeted content. </vt:lpstr>
      <vt:lpstr>Expand subscription base to UMNews and UMCom-related publications</vt:lpstr>
      <vt:lpstr>UMCom E-Newsletter Performance Remains Strong</vt:lpstr>
      <vt:lpstr>Expand social media reach, particularly with Facebook </vt:lpstr>
      <vt:lpstr>Provide UMNS articles on the global nature and work of The United Methodist Church.</vt:lpstr>
      <vt:lpstr>Equip The United Methodist Church at all levels to become effective communicators</vt:lpstr>
      <vt:lpstr>Increase the number of communicators receiving training </vt:lpstr>
      <vt:lpstr>Increase level of support through Local Church Services </vt:lpstr>
      <vt:lpstr>Claim our role as the strategic communications and marketing agency for the global United Methodist Church</vt:lpstr>
      <vt:lpstr>Provide communications services to other UM entities </vt:lpstr>
      <vt:lpstr>Provide research support for other UM organizations</vt:lpstr>
      <vt:lpstr>Provide technology and web support for other UM organizations</vt:lpstr>
      <vt:lpstr>Appendix: Basic Information</vt:lpstr>
      <vt:lpstr>UMCom Website Performance</vt:lpstr>
      <vt:lpstr>UMCom E-Newsletter Performance</vt:lpstr>
      <vt:lpstr>Training Courses Available Online and Face-to-Face</vt:lpstr>
      <vt:lpstr>Training Courses Available Online Only</vt:lpstr>
      <vt:lpstr>Training Courses Available Face-to-Face Only</vt:lpstr>
      <vt:lpstr>Grants and Services to Local Churches</vt:lpstr>
      <vt:lpstr>Local Church Services - 2019</vt:lpstr>
      <vt:lpstr>UMCom Social Media Performance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Niedringhaus, Charles</dc:creator>
  <cp:lastModifiedBy>Niedringhaus, Charles</cp:lastModifiedBy>
  <cp:revision>71</cp:revision>
  <dcterms:created xsi:type="dcterms:W3CDTF">2020-03-02T17:24:44Z</dcterms:created>
  <dcterms:modified xsi:type="dcterms:W3CDTF">2020-08-28T20:08:53Z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